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72" r:id="rId9"/>
    <p:sldId id="273" r:id="rId10"/>
    <p:sldId id="274" r:id="rId11"/>
    <p:sldId id="264" r:id="rId12"/>
    <p:sldId id="275" r:id="rId13"/>
    <p:sldId id="266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05"/>
    <a:srgbClr val="32AEB8"/>
    <a:srgbClr val="77CBE9"/>
    <a:srgbClr val="308AB7"/>
    <a:srgbClr val="78CAE7"/>
    <a:srgbClr val="F6F6F6"/>
    <a:srgbClr val="F1F7FD"/>
    <a:srgbClr val="F9F4F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>
      <p:cViewPr varScale="1">
        <p:scale>
          <a:sx n="74" d="100"/>
          <a:sy n="74" d="100"/>
        </p:scale>
        <p:origin x="678" y="54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04B59-68EA-42E7-9FC8-E16A5FC5835F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AE7EE-C62C-4307-A166-A568E092A0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71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AE7EE-C62C-4307-A166-A568E092A08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44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AE7EE-C62C-4307-A166-A568E092A08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2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AE7EE-C62C-4307-A166-A568E092A08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53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AE7EE-C62C-4307-A166-A568E092A08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0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0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4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1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7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3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0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1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8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6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4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34538"/>
            <a:ext cx="12192000" cy="73152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4236" y="1272241"/>
            <a:ext cx="6140564" cy="1643064"/>
          </a:xfrm>
        </p:spPr>
        <p:txBody>
          <a:bodyPr>
            <a:no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ebas Neue" panose="020B0606020202050201" pitchFamily="34" charset="0"/>
              </a:rPr>
              <a:t>PENYUSUNAN MATERI, SUMBER DAN MEDIA PEMBELAJARAN, KEGIATAN PEMBELAJARAN DAN LEMBAR KERJA ANAK</a:t>
            </a:r>
            <a:endParaRPr lang="en-US" sz="3200" dirty="0">
              <a:solidFill>
                <a:schemeClr val="bg1"/>
              </a:solidFill>
              <a:latin typeface="Bebas Neue" panose="020B0606020202050201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57694" y="1123948"/>
            <a:ext cx="1219200" cy="1219200"/>
          </a:xfrm>
          <a:prstGeom prst="ellipse">
            <a:avLst/>
          </a:prstGeom>
          <a:solidFill>
            <a:srgbClr val="F6F6F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14400" y="4687881"/>
            <a:ext cx="1219200" cy="1219200"/>
          </a:xfrm>
          <a:prstGeom prst="ellipse">
            <a:avLst/>
          </a:prstGeom>
          <a:solidFill>
            <a:schemeClr val="bg1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87465" y="-13888"/>
            <a:ext cx="693735" cy="69373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17342" y="514348"/>
            <a:ext cx="1219200" cy="1219200"/>
          </a:xfrm>
          <a:prstGeom prst="ellipse">
            <a:avLst/>
          </a:prstGeom>
          <a:solidFill>
            <a:schemeClr val="bg1"/>
          </a:solidFill>
          <a:ln>
            <a:solidFill>
              <a:srgbClr val="F1F7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39438" y="4273552"/>
            <a:ext cx="1219200" cy="1219200"/>
          </a:xfrm>
          <a:prstGeom prst="ellipse">
            <a:avLst/>
          </a:prstGeom>
          <a:solidFill>
            <a:schemeClr val="bg1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46079" y="827882"/>
            <a:ext cx="202121" cy="213517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432211" y="361778"/>
            <a:ext cx="202121" cy="213517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617342" y="5589985"/>
            <a:ext cx="346868" cy="346868"/>
          </a:xfrm>
          <a:prstGeom prst="ellipse">
            <a:avLst/>
          </a:prstGeom>
          <a:solidFill>
            <a:schemeClr val="bg1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976894" y="6090049"/>
            <a:ext cx="717151" cy="717151"/>
          </a:xfrm>
          <a:prstGeom prst="ellipse">
            <a:avLst/>
          </a:prstGeom>
          <a:solidFill>
            <a:schemeClr val="bg1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972674" y="3429000"/>
            <a:ext cx="1559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Oleh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5846064" y="4057383"/>
            <a:ext cx="6803136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u="sng" dirty="0">
                <a:solidFill>
                  <a:schemeClr val="bg1"/>
                </a:solidFill>
                <a:latin typeface="Century Gothic" panose="020B0502020202020204" pitchFamily="34" charset="0"/>
              </a:rPr>
              <a:t>Dr. R. SRI MARTINI MEILANIE, M. </a:t>
            </a:r>
            <a:r>
              <a:rPr lang="en-US" sz="2800" u="sng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Pd</a:t>
            </a:r>
            <a:endParaRPr lang="en-US" sz="2800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11D55FA-8E1B-4AE4-9507-AC1C9A29E2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94" y="1196755"/>
            <a:ext cx="4153670" cy="41536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65257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50338" y="1208544"/>
            <a:ext cx="8915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Selain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itu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fungsi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media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menarik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perhatian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agar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kegiatan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dapat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fokus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memperhatikan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penjelasan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maupun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arahan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guru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selama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ada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di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kelas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33ED42-A035-43E5-85DD-49C04E97BF75}"/>
              </a:ext>
            </a:extLst>
          </p:cNvPr>
          <p:cNvSpPr/>
          <p:nvPr/>
        </p:nvSpPr>
        <p:spPr>
          <a:xfrm>
            <a:off x="1001486" y="609600"/>
            <a:ext cx="2549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Lanjutan</a:t>
            </a: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72884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2794655">
            <a:off x="10703175" y="-63833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2700000">
            <a:off x="10805466" y="-1403507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2700000">
            <a:off x="12785833" y="-822566"/>
            <a:ext cx="533400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2700000">
            <a:off x="12146656" y="-973113"/>
            <a:ext cx="382661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700000">
            <a:off x="10732672" y="-2263909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438400" y="2381071"/>
            <a:ext cx="95148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>
                <a:latin typeface="Century Gothic" panose="020B0502020202020204" pitchFamily="34" charset="0"/>
              </a:rPr>
              <a:t>Media </a:t>
            </a:r>
            <a:r>
              <a:rPr lang="en-US" sz="2400" dirty="0" err="1">
                <a:latin typeface="Century Gothic" panose="020B0502020202020204" pitchFamily="34" charset="0"/>
              </a:rPr>
              <a:t>harus</a:t>
            </a:r>
            <a:r>
              <a:rPr lang="en-US" sz="2400" dirty="0">
                <a:latin typeface="Century Gothic" panose="020B0502020202020204" pitchFamily="34" charset="0"/>
              </a:rPr>
              <a:t> real (</a:t>
            </a:r>
            <a:r>
              <a:rPr lang="en-US" sz="2400" dirty="0" err="1">
                <a:latin typeface="Century Gothic" panose="020B0502020202020204" pitchFamily="34" charset="0"/>
              </a:rPr>
              <a:t>nyata</a:t>
            </a:r>
            <a:r>
              <a:rPr lang="en-US" sz="2400" dirty="0">
                <a:latin typeface="Century Gothic" panose="020B0502020202020204" pitchFamily="34" charset="0"/>
              </a:rPr>
              <a:t>)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2. Media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untuk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usia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dini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digunakan</a:t>
            </a:r>
            <a:r>
              <a:rPr lang="en-US" sz="2400" dirty="0">
                <a:latin typeface="Century Gothic" panose="020B0502020202020204" pitchFamily="34" charset="0"/>
              </a:rPr>
              <a:t> guru </a:t>
            </a:r>
            <a:r>
              <a:rPr lang="en-US" sz="2400" dirty="0" err="1">
                <a:latin typeface="Century Gothic" panose="020B0502020202020204" pitchFamily="34" charset="0"/>
              </a:rPr>
              <a:t>harus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dapat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dilihat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atin typeface="Century Gothic" panose="020B0502020202020204" pitchFamily="34" charset="0"/>
              </a:rPr>
              <a:t>dipegang</a:t>
            </a:r>
            <a:r>
              <a:rPr lang="en-US" sz="2400" dirty="0">
                <a:latin typeface="Century Gothic" panose="020B0502020202020204" pitchFamily="34" charset="0"/>
              </a:rPr>
              <a:t> dan </a:t>
            </a:r>
            <a:r>
              <a:rPr lang="en-US" sz="2400" dirty="0" err="1">
                <a:latin typeface="Century Gothic" panose="020B0502020202020204" pitchFamily="34" charset="0"/>
              </a:rPr>
              <a:t>diraba</a:t>
            </a:r>
            <a:r>
              <a:rPr lang="en-US" sz="2400" dirty="0">
                <a:latin typeface="Century Gothic" panose="020B0502020202020204" pitchFamily="34" charset="0"/>
              </a:rPr>
              <a:t> oleh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endParaRPr lang="en-US" sz="2400" dirty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3. </a:t>
            </a:r>
            <a:r>
              <a:rPr lang="en-US" sz="2400" dirty="0" err="1">
                <a:latin typeface="Century Gothic" panose="020B0502020202020204" pitchFamily="34" charset="0"/>
              </a:rPr>
              <a:t>Ukuran</a:t>
            </a:r>
            <a:r>
              <a:rPr lang="en-US" sz="2400" dirty="0">
                <a:latin typeface="Century Gothic" panose="020B0502020202020204" pitchFamily="34" charset="0"/>
              </a:rPr>
              <a:t> media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digunakan</a:t>
            </a:r>
            <a:r>
              <a:rPr lang="en-US" sz="2400" dirty="0">
                <a:latin typeface="Century Gothic" panose="020B0502020202020204" pitchFamily="34" charset="0"/>
              </a:rPr>
              <a:t> guru </a:t>
            </a:r>
            <a:r>
              <a:rPr lang="en-US" sz="2400" dirty="0" err="1">
                <a:latin typeface="Century Gothic" panose="020B0502020202020204" pitchFamily="34" charset="0"/>
              </a:rPr>
              <a:t>harus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sesuai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kebutuhan</a:t>
            </a:r>
            <a:r>
              <a:rPr lang="en-US" sz="2400" dirty="0">
                <a:latin typeface="Century Gothic" panose="020B0502020202020204" pitchFamily="34" charset="0"/>
              </a:rPr>
              <a:t> proses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dilaksanakan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76400" y="533400"/>
            <a:ext cx="91511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Century Gothic" panose="020B0502020202020204" pitchFamily="34" charset="0"/>
              </a:rPr>
              <a:t>Persyarat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r>
              <a:rPr lang="en-US" sz="3200" b="1" dirty="0" err="1">
                <a:latin typeface="Century Gothic" panose="020B0502020202020204" pitchFamily="34" charset="0"/>
              </a:rPr>
              <a:t>dalam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r>
              <a:rPr lang="en-US" sz="3200" b="1" dirty="0" err="1">
                <a:latin typeface="Century Gothic" panose="020B0502020202020204" pitchFamily="34" charset="0"/>
              </a:rPr>
              <a:t>memilih</a:t>
            </a:r>
            <a:r>
              <a:rPr lang="en-US" sz="3200" b="1" dirty="0">
                <a:latin typeface="Century Gothic" panose="020B0502020202020204" pitchFamily="34" charset="0"/>
              </a:rPr>
              <a:t> dan </a:t>
            </a:r>
            <a:r>
              <a:rPr lang="en-US" sz="3200" b="1" dirty="0" err="1">
                <a:latin typeface="Century Gothic" panose="020B0502020202020204" pitchFamily="34" charset="0"/>
              </a:rPr>
              <a:t>menggunakan</a:t>
            </a:r>
            <a:r>
              <a:rPr lang="en-US" sz="3200" b="1" dirty="0">
                <a:latin typeface="Century Gothic" panose="020B0502020202020204" pitchFamily="34" charset="0"/>
              </a:rPr>
              <a:t> media pada </a:t>
            </a:r>
            <a:r>
              <a:rPr lang="en-US" sz="3200" b="1" dirty="0" err="1">
                <a:latin typeface="Century Gothic" panose="020B0502020202020204" pitchFamily="34" charset="0"/>
              </a:rPr>
              <a:t>kegiatan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r>
              <a:rPr lang="en-US" sz="3200" b="1" dirty="0" err="1">
                <a:latin typeface="Century Gothic" panose="020B0502020202020204" pitchFamily="34" charset="0"/>
              </a:rPr>
              <a:t>pembelajaran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r>
              <a:rPr lang="en-US" sz="3200" b="1" dirty="0" err="1">
                <a:latin typeface="Century Gothic" panose="020B0502020202020204" pitchFamily="34" charset="0"/>
              </a:rPr>
              <a:t>anak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r>
              <a:rPr lang="en-US" sz="3200" b="1" dirty="0" err="1">
                <a:latin typeface="Century Gothic" panose="020B0502020202020204" pitchFamily="34" charset="0"/>
              </a:rPr>
              <a:t>usia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r>
              <a:rPr lang="en-US" sz="3200" b="1" dirty="0" err="1">
                <a:latin typeface="Century Gothic" panose="020B0502020202020204" pitchFamily="34" charset="0"/>
              </a:rPr>
              <a:t>dini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2794655">
            <a:off x="10703175" y="-63833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2700000">
            <a:off x="10805466" y="-1403507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2700000">
            <a:off x="12785833" y="-822566"/>
            <a:ext cx="533400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2700000">
            <a:off x="12146656" y="-973113"/>
            <a:ext cx="382661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700000">
            <a:off x="10732672" y="-2263909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438400" y="2381071"/>
            <a:ext cx="95148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4. media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digunakan</a:t>
            </a:r>
            <a:r>
              <a:rPr lang="en-US" sz="2400" dirty="0">
                <a:latin typeface="Century Gothic" panose="020B0502020202020204" pitchFamily="34" charset="0"/>
              </a:rPr>
              <a:t> guru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usia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dini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harus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memiliki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pewarnaan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menarik</a:t>
            </a:r>
            <a:r>
              <a:rPr lang="en-US" sz="2400" dirty="0">
                <a:latin typeface="Century Gothic" panose="020B0502020202020204" pitchFamily="34" charset="0"/>
              </a:rPr>
              <a:t> (</a:t>
            </a:r>
            <a:r>
              <a:rPr lang="en-US" sz="2400" dirty="0" err="1">
                <a:latin typeface="Century Gothic" panose="020B0502020202020204" pitchFamily="34" charset="0"/>
              </a:rPr>
              <a:t>untuk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menarik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perhatian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)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5. </a:t>
            </a:r>
            <a:r>
              <a:rPr lang="en-US" sz="2400" dirty="0" err="1">
                <a:latin typeface="Century Gothic" panose="020B0502020202020204" pitchFamily="34" charset="0"/>
              </a:rPr>
              <a:t>Bahan</a:t>
            </a:r>
            <a:r>
              <a:rPr lang="en-US" sz="2400" dirty="0">
                <a:latin typeface="Century Gothic" panose="020B0502020202020204" pitchFamily="34" charset="0"/>
              </a:rPr>
              <a:t> dan </a:t>
            </a:r>
            <a:r>
              <a:rPr lang="en-US" sz="2400" dirty="0" err="1">
                <a:latin typeface="Century Gothic" panose="020B0502020202020204" pitchFamily="34" charset="0"/>
              </a:rPr>
              <a:t>bentuk</a:t>
            </a:r>
            <a:r>
              <a:rPr lang="en-US" sz="2400" dirty="0">
                <a:latin typeface="Century Gothic" panose="020B0502020202020204" pitchFamily="34" charset="0"/>
              </a:rPr>
              <a:t> media </a:t>
            </a:r>
            <a:r>
              <a:rPr lang="en-US" sz="2400" dirty="0" err="1">
                <a:latin typeface="Century Gothic" panose="020B0502020202020204" pitchFamily="34" charset="0"/>
              </a:rPr>
              <a:t>itu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sendiri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tidak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berbahaya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bagi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 (</a:t>
            </a:r>
            <a:r>
              <a:rPr lang="en-US" sz="2400" dirty="0" err="1">
                <a:latin typeface="Century Gothic" panose="020B0502020202020204" pitchFamily="34" charset="0"/>
              </a:rPr>
              <a:t>aspek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keamanan</a:t>
            </a:r>
            <a:r>
              <a:rPr lang="en-US" sz="2400" dirty="0">
                <a:latin typeface="Century Gothic" panose="020B0502020202020204" pitchFamily="34" charset="0"/>
              </a:rPr>
              <a:t> dan </a:t>
            </a:r>
            <a:r>
              <a:rPr lang="en-US" sz="2400" dirty="0" err="1">
                <a:latin typeface="Century Gothic" panose="020B0502020202020204" pitchFamily="34" charset="0"/>
              </a:rPr>
              <a:t>keselamatan</a:t>
            </a:r>
            <a:r>
              <a:rPr lang="en-US" sz="2400" dirty="0">
                <a:latin typeface="Century Gothic" panose="020B0502020202020204" pitchFamily="34" charset="0"/>
              </a:rPr>
              <a:t>).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99495B-AE58-4EA0-A322-7D94977210AF}"/>
              </a:ext>
            </a:extLst>
          </p:cNvPr>
          <p:cNvSpPr/>
          <p:nvPr/>
        </p:nvSpPr>
        <p:spPr>
          <a:xfrm>
            <a:off x="2438400" y="609600"/>
            <a:ext cx="2549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Century Gothic" panose="020B0502020202020204" pitchFamily="34" charset="0"/>
              </a:rPr>
              <a:t>Lanjutan</a:t>
            </a:r>
            <a:r>
              <a:rPr lang="en-US" sz="3600" b="1" dirty="0">
                <a:latin typeface="Century Gothic" panose="020B0502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96007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800" y="1066800"/>
            <a:ext cx="58304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Century Gothic" panose="020B0502020202020204" pitchFamily="34" charset="0"/>
              </a:rPr>
              <a:t>C.	</a:t>
            </a:r>
            <a:r>
              <a:rPr lang="en-US" sz="3200" b="1" dirty="0" err="1">
                <a:latin typeface="Century Gothic" panose="020B0502020202020204" pitchFamily="34" charset="0"/>
              </a:rPr>
              <a:t>Kegiatan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r>
              <a:rPr lang="en-US" sz="3200" b="1" dirty="0" err="1">
                <a:latin typeface="Century Gothic" panose="020B0502020202020204" pitchFamily="34" charset="0"/>
              </a:rPr>
              <a:t>Pembelajaran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2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 rot="20467131">
            <a:off x="9763679" y="4433709"/>
            <a:ext cx="2924669" cy="2903314"/>
            <a:chOff x="-799856" y="4217901"/>
            <a:chExt cx="2924669" cy="2903314"/>
          </a:xfrm>
        </p:grpSpPr>
        <p:sp>
          <p:nvSpPr>
            <p:cNvPr id="8" name="Oval 7"/>
            <p:cNvSpPr/>
            <p:nvPr/>
          </p:nvSpPr>
          <p:spPr>
            <a:xfrm>
              <a:off x="-799856" y="5367390"/>
              <a:ext cx="1371600" cy="1371600"/>
            </a:xfrm>
            <a:prstGeom prst="ellipse">
              <a:avLst/>
            </a:prstGeom>
            <a:solidFill>
              <a:srgbClr val="FF8F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064321" y="4217901"/>
              <a:ext cx="1060492" cy="1060492"/>
            </a:xfrm>
            <a:prstGeom prst="ellipse">
              <a:avLst/>
            </a:prstGeom>
            <a:solidFill>
              <a:srgbClr val="FF8F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76552" y="6180531"/>
              <a:ext cx="940684" cy="940684"/>
            </a:xfrm>
            <a:prstGeom prst="ellipse">
              <a:avLst/>
            </a:prstGeom>
            <a:solidFill>
              <a:srgbClr val="32A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14460" y="5136000"/>
              <a:ext cx="647456" cy="647456"/>
            </a:xfrm>
            <a:prstGeom prst="ellipse">
              <a:avLst/>
            </a:prstGeom>
            <a:solidFill>
              <a:srgbClr val="308A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222827" y="5514153"/>
              <a:ext cx="734247" cy="734247"/>
            </a:xfrm>
            <a:prstGeom prst="ellipse">
              <a:avLst/>
            </a:prstGeom>
            <a:solidFill>
              <a:srgbClr val="77C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72653" y="4617464"/>
              <a:ext cx="277825" cy="277825"/>
            </a:xfrm>
            <a:prstGeom prst="ellipse">
              <a:avLst/>
            </a:prstGeom>
            <a:solidFill>
              <a:srgbClr val="77C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752600" y="2456577"/>
            <a:ext cx="88587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Century Gothic" panose="020B0502020202020204" pitchFamily="34" charset="0"/>
              </a:rPr>
              <a:t>Kegiatan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adalah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rangkaian</a:t>
            </a:r>
            <a:r>
              <a:rPr lang="en-US" sz="2400" dirty="0">
                <a:latin typeface="Century Gothic" panose="020B0502020202020204" pitchFamily="34" charset="0"/>
              </a:rPr>
              <a:t> proses </a:t>
            </a:r>
            <a:r>
              <a:rPr lang="en-US" sz="2400" dirty="0" err="1">
                <a:latin typeface="Century Gothic" panose="020B0502020202020204" pitchFamily="34" charset="0"/>
              </a:rPr>
              <a:t>antara</a:t>
            </a:r>
            <a:r>
              <a:rPr lang="en-US" sz="2400" dirty="0">
                <a:latin typeface="Century Gothic" panose="020B0502020202020204" pitchFamily="34" charset="0"/>
              </a:rPr>
              <a:t> guru </a:t>
            </a:r>
            <a:r>
              <a:rPr lang="en-US" sz="2400" dirty="0" err="1">
                <a:latin typeface="Century Gothic" panose="020B0502020202020204" pitchFamily="34" charset="0"/>
              </a:rPr>
              <a:t>dengan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dalam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mencapai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tujuan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.  </a:t>
            </a:r>
            <a:r>
              <a:rPr lang="en-US" sz="2400" dirty="0" err="1">
                <a:latin typeface="Century Gothic" panose="020B0502020202020204" pitchFamily="34" charset="0"/>
              </a:rPr>
              <a:t>Kegiatan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disusun</a:t>
            </a:r>
            <a:r>
              <a:rPr lang="en-US" sz="2400" dirty="0">
                <a:latin typeface="Century Gothic" panose="020B0502020202020204" pitchFamily="34" charset="0"/>
              </a:rPr>
              <a:t> guru </a:t>
            </a:r>
            <a:r>
              <a:rPr lang="en-US" sz="2400" dirty="0" err="1">
                <a:latin typeface="Century Gothic" panose="020B0502020202020204" pitchFamily="34" charset="0"/>
              </a:rPr>
              <a:t>kembali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lagi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harus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mengacu</a:t>
            </a:r>
            <a:r>
              <a:rPr lang="en-US" sz="2400" dirty="0">
                <a:latin typeface="Century Gothic" panose="020B0502020202020204" pitchFamily="34" charset="0"/>
              </a:rPr>
              <a:t> pada </a:t>
            </a:r>
            <a:r>
              <a:rPr lang="en-US" sz="2400" dirty="0" err="1">
                <a:latin typeface="Century Gothic" panose="020B0502020202020204" pitchFamily="34" charset="0"/>
              </a:rPr>
              <a:t>tema</a:t>
            </a:r>
            <a:r>
              <a:rPr lang="en-US" sz="2400" dirty="0">
                <a:latin typeface="Century Gothic" panose="020B0502020202020204" pitchFamily="34" charset="0"/>
              </a:rPr>
              <a:t>/</a:t>
            </a:r>
            <a:r>
              <a:rPr lang="en-US" sz="2400" dirty="0" err="1">
                <a:latin typeface="Century Gothic" panose="020B0502020202020204" pitchFamily="34" charset="0"/>
              </a:rPr>
              <a:t>subtema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dipilih</a:t>
            </a:r>
            <a:r>
              <a:rPr lang="en-US" sz="2400" dirty="0">
                <a:latin typeface="Century Gothic" panose="020B0502020202020204" pitchFamily="34" charset="0"/>
              </a:rPr>
              <a:t> dan </a:t>
            </a:r>
            <a:r>
              <a:rPr lang="en-US" sz="2400" dirty="0" err="1">
                <a:latin typeface="Century Gothic" panose="020B0502020202020204" pitchFamily="34" charset="0"/>
              </a:rPr>
              <a:t>ditetapkan</a:t>
            </a:r>
            <a:r>
              <a:rPr lang="en-US" sz="2400" dirty="0">
                <a:latin typeface="Century Gothic" panose="020B0502020202020204" pitchFamily="34" charset="0"/>
              </a:rPr>
              <a:t> guru </a:t>
            </a:r>
            <a:r>
              <a:rPr lang="en-US" sz="2400" dirty="0" err="1">
                <a:latin typeface="Century Gothic" panose="020B0502020202020204" pitchFamily="34" charset="0"/>
              </a:rPr>
              <a:t>dari</a:t>
            </a:r>
            <a:r>
              <a:rPr lang="en-US" sz="2400" dirty="0">
                <a:latin typeface="Century Gothic" panose="020B0502020202020204" pitchFamily="34" charset="0"/>
              </a:rPr>
              <a:t> RPPM.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800" y="609600"/>
            <a:ext cx="9393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Century Gothic" panose="020B0502020202020204" pitchFamily="34" charset="0"/>
              </a:rPr>
              <a:t>D.	</a:t>
            </a:r>
            <a:r>
              <a:rPr lang="en-US" sz="3200" b="1" dirty="0" err="1">
                <a:latin typeface="Century Gothic" panose="020B0502020202020204" pitchFamily="34" charset="0"/>
              </a:rPr>
              <a:t>Menyusun</a:t>
            </a:r>
            <a:r>
              <a:rPr lang="en-US" sz="3200" b="1" dirty="0">
                <a:latin typeface="Century Gothic" panose="020B0502020202020204" pitchFamily="34" charset="0"/>
              </a:rPr>
              <a:t> LKA </a:t>
            </a:r>
            <a:r>
              <a:rPr lang="en-US" sz="3200" b="1" dirty="0" err="1">
                <a:latin typeface="Century Gothic" panose="020B0502020202020204" pitchFamily="34" charset="0"/>
              </a:rPr>
              <a:t>untuk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r>
              <a:rPr lang="en-US" sz="3200" b="1" dirty="0" err="1">
                <a:latin typeface="Century Gothic" panose="020B0502020202020204" pitchFamily="34" charset="0"/>
              </a:rPr>
              <a:t>tugas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r>
              <a:rPr lang="en-US" sz="3200" b="1" dirty="0" err="1">
                <a:latin typeface="Century Gothic" panose="020B0502020202020204" pitchFamily="34" charset="0"/>
              </a:rPr>
              <a:t>pembelajaran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2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 rot="20467131">
            <a:off x="9763679" y="4433709"/>
            <a:ext cx="2924669" cy="2903314"/>
            <a:chOff x="-799856" y="4217901"/>
            <a:chExt cx="2924669" cy="2903314"/>
          </a:xfrm>
        </p:grpSpPr>
        <p:sp>
          <p:nvSpPr>
            <p:cNvPr id="8" name="Oval 7"/>
            <p:cNvSpPr/>
            <p:nvPr/>
          </p:nvSpPr>
          <p:spPr>
            <a:xfrm>
              <a:off x="-799856" y="5367390"/>
              <a:ext cx="1371600" cy="1371600"/>
            </a:xfrm>
            <a:prstGeom prst="ellipse">
              <a:avLst/>
            </a:prstGeom>
            <a:solidFill>
              <a:srgbClr val="FF8F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064321" y="4217901"/>
              <a:ext cx="1060492" cy="1060492"/>
            </a:xfrm>
            <a:prstGeom prst="ellipse">
              <a:avLst/>
            </a:prstGeom>
            <a:solidFill>
              <a:srgbClr val="FF8F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76552" y="6180531"/>
              <a:ext cx="940684" cy="940684"/>
            </a:xfrm>
            <a:prstGeom prst="ellipse">
              <a:avLst/>
            </a:prstGeom>
            <a:solidFill>
              <a:srgbClr val="32A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14460" y="5136000"/>
              <a:ext cx="647456" cy="647456"/>
            </a:xfrm>
            <a:prstGeom prst="ellipse">
              <a:avLst/>
            </a:prstGeom>
            <a:solidFill>
              <a:srgbClr val="308A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222827" y="5514153"/>
              <a:ext cx="734247" cy="734247"/>
            </a:xfrm>
            <a:prstGeom prst="ellipse">
              <a:avLst/>
            </a:prstGeom>
            <a:solidFill>
              <a:srgbClr val="77C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72653" y="4617464"/>
              <a:ext cx="277825" cy="277825"/>
            </a:xfrm>
            <a:prstGeom prst="ellipse">
              <a:avLst/>
            </a:prstGeom>
            <a:solidFill>
              <a:srgbClr val="77C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752600" y="1430953"/>
            <a:ext cx="88587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Century Gothic" panose="020B0502020202020204" pitchFamily="34" charset="0"/>
            </a:endParaRPr>
          </a:p>
          <a:p>
            <a:pPr algn="just"/>
            <a:r>
              <a:rPr lang="en-US" sz="2400" dirty="0" err="1">
                <a:latin typeface="Century Gothic" panose="020B0502020202020204" pitchFamily="34" charset="0"/>
              </a:rPr>
              <a:t>Lembar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Kerja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 (LKA), </a:t>
            </a:r>
            <a:r>
              <a:rPr lang="en-US" sz="2400" dirty="0" err="1">
                <a:latin typeface="Century Gothic" panose="020B0502020202020204" pitchFamily="34" charset="0"/>
              </a:rPr>
              <a:t>adalah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lembaran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kerja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dibuat</a:t>
            </a:r>
            <a:r>
              <a:rPr lang="en-US" sz="2400" dirty="0">
                <a:latin typeface="Century Gothic" panose="020B0502020202020204" pitchFamily="34" charset="0"/>
              </a:rPr>
              <a:t> guru </a:t>
            </a:r>
            <a:r>
              <a:rPr lang="en-US" sz="2400" dirty="0" err="1">
                <a:latin typeface="Century Gothic" panose="020B0502020202020204" pitchFamily="34" charset="0"/>
              </a:rPr>
              <a:t>maupun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diambil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dari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buku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paket</a:t>
            </a:r>
            <a:r>
              <a:rPr lang="en-US" sz="2400" dirty="0">
                <a:latin typeface="Century Gothic" panose="020B0502020202020204" pitchFamily="34" charset="0"/>
              </a:rPr>
              <a:t>,  </a:t>
            </a:r>
            <a:r>
              <a:rPr lang="en-US" sz="2400" dirty="0" err="1">
                <a:latin typeface="Century Gothic" panose="020B0502020202020204" pitchFamily="34" charset="0"/>
              </a:rPr>
              <a:t>majalah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 di </a:t>
            </a:r>
            <a:r>
              <a:rPr lang="en-US" sz="2400" dirty="0" err="1">
                <a:latin typeface="Century Gothic" panose="020B0502020202020204" pitchFamily="34" charset="0"/>
              </a:rPr>
              <a:t>sekolah</a:t>
            </a:r>
            <a:r>
              <a:rPr lang="en-US" sz="2400" dirty="0">
                <a:latin typeface="Century Gothic" panose="020B0502020202020204" pitchFamily="34" charset="0"/>
              </a:rPr>
              <a:t>. </a:t>
            </a:r>
          </a:p>
          <a:p>
            <a:pPr algn="just"/>
            <a:endParaRPr lang="en-US" sz="2400" dirty="0">
              <a:latin typeface="Century Gothic" panose="020B0502020202020204" pitchFamily="34" charset="0"/>
            </a:endParaRPr>
          </a:p>
          <a:p>
            <a:pPr algn="just"/>
            <a:r>
              <a:rPr lang="en-US" sz="2400" dirty="0" err="1">
                <a:latin typeface="Century Gothic" panose="020B0502020202020204" pitchFamily="34" charset="0"/>
              </a:rPr>
              <a:t>Lembar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Kerja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ini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isinya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harus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mengacu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kepada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tema</a:t>
            </a:r>
            <a:r>
              <a:rPr lang="en-US" sz="2400" dirty="0">
                <a:latin typeface="Century Gothic" panose="020B0502020202020204" pitchFamily="34" charset="0"/>
              </a:rPr>
              <a:t>/</a:t>
            </a:r>
            <a:r>
              <a:rPr lang="en-US" sz="2400" dirty="0" err="1">
                <a:latin typeface="Century Gothic" panose="020B0502020202020204" pitchFamily="34" charset="0"/>
              </a:rPr>
              <a:t>subtema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telah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dipilih</a:t>
            </a:r>
            <a:r>
              <a:rPr lang="en-US" sz="2400" dirty="0">
                <a:latin typeface="Century Gothic" panose="020B0502020202020204" pitchFamily="34" charset="0"/>
              </a:rPr>
              <a:t> dan </a:t>
            </a:r>
            <a:r>
              <a:rPr lang="en-US" sz="2400" dirty="0" err="1">
                <a:latin typeface="Century Gothic" panose="020B0502020202020204" pitchFamily="34" charset="0"/>
              </a:rPr>
              <a:t>ditetapkan</a:t>
            </a:r>
            <a:r>
              <a:rPr lang="en-US" sz="2400" dirty="0">
                <a:latin typeface="Century Gothic" panose="020B0502020202020204" pitchFamily="34" charset="0"/>
              </a:rPr>
              <a:t> guru </a:t>
            </a:r>
            <a:r>
              <a:rPr lang="en-US" sz="2400" dirty="0" err="1">
                <a:latin typeface="Century Gothic" panose="020B0502020202020204" pitchFamily="34" charset="0"/>
              </a:rPr>
              <a:t>dalam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kegiatan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atin typeface="Century Gothic" panose="020B0502020202020204" pitchFamily="34" charset="0"/>
              </a:rPr>
              <a:t>aspek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pengembangan</a:t>
            </a:r>
            <a:r>
              <a:rPr lang="en-US" sz="2400" dirty="0">
                <a:latin typeface="Century Gothic" panose="020B0502020202020204" pitchFamily="34" charset="0"/>
              </a:rPr>
              <a:t> dan </a:t>
            </a:r>
            <a:r>
              <a:rPr lang="en-US" sz="2400" dirty="0" err="1">
                <a:latin typeface="Century Gothic" panose="020B0502020202020204" pitchFamily="34" charset="0"/>
              </a:rPr>
              <a:t>indikator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ketercapaian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. </a:t>
            </a:r>
          </a:p>
          <a:p>
            <a:pPr algn="just"/>
            <a:endParaRPr lang="en-US" sz="2400" dirty="0">
              <a:latin typeface="Century Gothic" panose="020B0502020202020204" pitchFamily="34" charset="0"/>
            </a:endParaRPr>
          </a:p>
          <a:p>
            <a:pPr algn="just"/>
            <a:r>
              <a:rPr lang="en-US" sz="2400" dirty="0" err="1">
                <a:latin typeface="Century Gothic" panose="020B0502020202020204" pitchFamily="34" charset="0"/>
              </a:rPr>
              <a:t>Lembar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Kerja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ini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diberikan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kepada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untuk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diselesaikan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sesuai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dengan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perintah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ditetapkan</a:t>
            </a:r>
            <a:r>
              <a:rPr lang="en-US" sz="2400" dirty="0">
                <a:latin typeface="Century Gothic" panose="020B0502020202020204" pitchFamily="34" charset="0"/>
              </a:rPr>
              <a:t> guru. </a:t>
            </a:r>
          </a:p>
        </p:txBody>
      </p:sp>
    </p:spTree>
    <p:extLst>
      <p:ext uri="{BB962C8B-B14F-4D97-AF65-F5344CB8AC3E}">
        <p14:creationId xmlns:p14="http://schemas.microsoft.com/office/powerpoint/2010/main" val="48438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533400"/>
            <a:ext cx="5363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</a:rPr>
              <a:t>A.	</a:t>
            </a:r>
            <a:r>
              <a:rPr lang="en-US" sz="3600" b="1" dirty="0" err="1">
                <a:latin typeface="Century Gothic" panose="020B0502020202020204" pitchFamily="34" charset="0"/>
              </a:rPr>
              <a:t>Penyusunan</a:t>
            </a:r>
            <a:r>
              <a:rPr lang="en-US" sz="3600" b="1" dirty="0">
                <a:latin typeface="Century Gothic" panose="020B0502020202020204" pitchFamily="34" charset="0"/>
              </a:rPr>
              <a:t> </a:t>
            </a:r>
            <a:r>
              <a:rPr lang="en-US" sz="3600" b="1" dirty="0" err="1">
                <a:latin typeface="Century Gothic" panose="020B0502020202020204" pitchFamily="34" charset="0"/>
              </a:rPr>
              <a:t>Materi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33550" y="1447800"/>
            <a:ext cx="93345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en-US" sz="2800" dirty="0" err="1">
                <a:latin typeface="Century Gothic" panose="020B0502020202020204" pitchFamily="34" charset="0"/>
              </a:rPr>
              <a:t>Dalam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penyusunan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materi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untuk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pembelajaran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anak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usia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dini</a:t>
            </a:r>
            <a:r>
              <a:rPr lang="en-US" sz="2800" dirty="0"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latin typeface="Century Gothic" panose="020B0502020202020204" pitchFamily="34" charset="0"/>
              </a:rPr>
              <a:t>mula-mula</a:t>
            </a:r>
            <a:r>
              <a:rPr lang="en-US" sz="2800" dirty="0">
                <a:latin typeface="Century Gothic" panose="020B0502020202020204" pitchFamily="34" charset="0"/>
              </a:rPr>
              <a:t> guru </a:t>
            </a:r>
            <a:r>
              <a:rPr lang="en-US" sz="2800" dirty="0" err="1">
                <a:latin typeface="Century Gothic" panose="020B0502020202020204" pitchFamily="34" charset="0"/>
              </a:rPr>
              <a:t>menentukan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capaian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kemampuan</a:t>
            </a:r>
            <a:r>
              <a:rPr lang="en-US" sz="2800" dirty="0">
                <a:latin typeface="Century Gothic" panose="020B0502020202020204" pitchFamily="34" charset="0"/>
              </a:rPr>
              <a:t> yang </a:t>
            </a:r>
            <a:r>
              <a:rPr lang="en-US" sz="2800" dirty="0" err="1">
                <a:latin typeface="Century Gothic" panose="020B0502020202020204" pitchFamily="34" charset="0"/>
              </a:rPr>
              <a:t>harus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dimiliki</a:t>
            </a:r>
            <a:r>
              <a:rPr lang="en-US" sz="2800" dirty="0">
                <a:latin typeface="Century Gothic" panose="020B0502020202020204" pitchFamily="34" charset="0"/>
              </a:rPr>
              <a:t> oleh </a:t>
            </a:r>
            <a:r>
              <a:rPr lang="en-US" sz="2800" dirty="0" err="1">
                <a:latin typeface="Century Gothic" panose="020B0502020202020204" pitchFamily="34" charset="0"/>
              </a:rPr>
              <a:t>anak</a:t>
            </a:r>
            <a:r>
              <a:rPr lang="en-US" sz="2800" dirty="0">
                <a:latin typeface="Century Gothic" panose="020B0502020202020204" pitchFamily="34" charset="0"/>
              </a:rPr>
              <a:t> (</a:t>
            </a:r>
            <a:r>
              <a:rPr lang="en-US" sz="2800" dirty="0" err="1">
                <a:latin typeface="Century Gothic" panose="020B0502020202020204" pitchFamily="34" charset="0"/>
              </a:rPr>
              <a:t>dapat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dilihat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indikator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capaian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perkembangan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anak</a:t>
            </a:r>
            <a:r>
              <a:rPr lang="en-US" sz="2800" dirty="0">
                <a:latin typeface="Century Gothic" panose="020B0502020202020204" pitchFamily="34" charset="0"/>
              </a:rPr>
              <a:t> pada </a:t>
            </a:r>
            <a:r>
              <a:rPr lang="en-US" sz="2800" dirty="0" err="1">
                <a:latin typeface="Century Gothic" panose="020B0502020202020204" pitchFamily="34" charset="0"/>
              </a:rPr>
              <a:t>Permen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Dikbud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Nomor</a:t>
            </a:r>
            <a:r>
              <a:rPr lang="en-US" sz="2800" dirty="0">
                <a:latin typeface="Century Gothic" panose="020B0502020202020204" pitchFamily="34" charset="0"/>
              </a:rPr>
              <a:t> 137 </a:t>
            </a:r>
            <a:r>
              <a:rPr lang="en-US" sz="2800" dirty="0" err="1">
                <a:latin typeface="Century Gothic" panose="020B0502020202020204" pitchFamily="34" charset="0"/>
              </a:rPr>
              <a:t>tahun</a:t>
            </a:r>
            <a:r>
              <a:rPr lang="en-US" sz="2800" dirty="0">
                <a:latin typeface="Century Gothic" panose="020B0502020202020204" pitchFamily="34" charset="0"/>
              </a:rPr>
              <a:t> 2013 yang </a:t>
            </a:r>
            <a:r>
              <a:rPr lang="en-US" sz="2800" dirty="0" err="1">
                <a:latin typeface="Century Gothic" panose="020B0502020202020204" pitchFamily="34" charset="0"/>
              </a:rPr>
              <a:t>kita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kenal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dengan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sebutan</a:t>
            </a:r>
            <a:r>
              <a:rPr lang="en-US" sz="2800" dirty="0">
                <a:latin typeface="Century Gothic" panose="020B0502020202020204" pitchFamily="34" charset="0"/>
              </a:rPr>
              <a:t> Standard Nasional PAUD (yang di </a:t>
            </a:r>
            <a:r>
              <a:rPr lang="en-US" sz="2800" dirty="0" err="1">
                <a:latin typeface="Century Gothic" panose="020B0502020202020204" pitchFamily="34" charset="0"/>
              </a:rPr>
              <a:t>dalamnya</a:t>
            </a:r>
            <a:r>
              <a:rPr lang="en-US" sz="2800" dirty="0">
                <a:latin typeface="Century Gothic" panose="020B0502020202020204" pitchFamily="34" charset="0"/>
              </a:rPr>
              <a:t> salah </a:t>
            </a:r>
            <a:r>
              <a:rPr lang="en-US" sz="2800" dirty="0" err="1">
                <a:latin typeface="Century Gothic" panose="020B0502020202020204" pitchFamily="34" charset="0"/>
              </a:rPr>
              <a:t>satu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bagiannya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membahas</a:t>
            </a:r>
            <a:r>
              <a:rPr lang="en-US" sz="2800" dirty="0">
                <a:latin typeface="Century Gothic" panose="020B0502020202020204" pitchFamily="34" charset="0"/>
              </a:rPr>
              <a:t> STPPA).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743200" y="1945395"/>
            <a:ext cx="77533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Century Gothic" panose="020B0502020202020204" pitchFamily="34" charset="0"/>
              </a:rPr>
              <a:t>Selanjutnya</a:t>
            </a:r>
            <a:r>
              <a:rPr lang="en-US" sz="2400" dirty="0">
                <a:latin typeface="Century Gothic" panose="020B0502020202020204" pitchFamily="34" charset="0"/>
              </a:rPr>
              <a:t>, guru </a:t>
            </a:r>
            <a:r>
              <a:rPr lang="en-US" sz="2400" dirty="0" err="1">
                <a:latin typeface="Century Gothic" panose="020B0502020202020204" pitchFamily="34" charset="0"/>
              </a:rPr>
              <a:t>dapat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memilih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tema</a:t>
            </a:r>
            <a:r>
              <a:rPr lang="en-US" sz="2400" dirty="0">
                <a:latin typeface="Century Gothic" panose="020B0502020202020204" pitchFamily="34" charset="0"/>
              </a:rPr>
              <a:t>/</a:t>
            </a:r>
            <a:r>
              <a:rPr lang="en-US" sz="2400" dirty="0" err="1">
                <a:latin typeface="Century Gothic" panose="020B0502020202020204" pitchFamily="34" charset="0"/>
              </a:rPr>
              <a:t>subtema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akan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diajarkan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atin typeface="Century Gothic" panose="020B0502020202020204" pitchFamily="34" charset="0"/>
              </a:rPr>
              <a:t>kemudian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mulai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menganalisa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untuk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mengisi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materi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apa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saja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akan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disampaikan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terkait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dengan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tema</a:t>
            </a:r>
            <a:r>
              <a:rPr lang="en-US" sz="2400" dirty="0">
                <a:latin typeface="Century Gothic" panose="020B0502020202020204" pitchFamily="34" charset="0"/>
              </a:rPr>
              <a:t>/sub </a:t>
            </a:r>
            <a:r>
              <a:rPr lang="en-US" sz="2400" dirty="0" err="1">
                <a:latin typeface="Century Gothic" panose="020B0502020202020204" pitchFamily="34" charset="0"/>
              </a:rPr>
              <a:t>tema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sudah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dipilih</a:t>
            </a:r>
            <a:r>
              <a:rPr lang="en-US" sz="2400" dirty="0">
                <a:latin typeface="Century Gothic" panose="020B0502020202020204" pitchFamily="34" charset="0"/>
              </a:rPr>
              <a:t> (</a:t>
            </a:r>
            <a:r>
              <a:rPr lang="en-US" sz="2400" dirty="0" err="1">
                <a:latin typeface="Century Gothic" panose="020B0502020202020204" pitchFamily="34" charset="0"/>
              </a:rPr>
              <a:t>diambil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dari</a:t>
            </a:r>
            <a:r>
              <a:rPr lang="en-US" sz="2400" dirty="0">
                <a:latin typeface="Century Gothic" panose="020B0502020202020204" pitchFamily="34" charset="0"/>
              </a:rPr>
              <a:t> RPPM). </a:t>
            </a:r>
            <a:r>
              <a:rPr lang="en-US" sz="2400" dirty="0" err="1">
                <a:latin typeface="Century Gothic" panose="020B0502020202020204" pitchFamily="34" charset="0"/>
              </a:rPr>
              <a:t>Materi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akan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diajarkan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harus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dipilih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materi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berupa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informasi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sederhana</a:t>
            </a:r>
            <a:r>
              <a:rPr lang="en-US" sz="2400" dirty="0">
                <a:latin typeface="Century Gothic" panose="020B0502020202020204" pitchFamily="34" charset="0"/>
              </a:rPr>
              <a:t> dan </a:t>
            </a:r>
            <a:r>
              <a:rPr lang="en-US" sz="2400" dirty="0" err="1">
                <a:latin typeface="Century Gothic" panose="020B0502020202020204" pitchFamily="34" charset="0"/>
              </a:rPr>
              <a:t>dapat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dipahami</a:t>
            </a:r>
            <a:r>
              <a:rPr lang="en-US" sz="2400" dirty="0">
                <a:latin typeface="Century Gothic" panose="020B0502020202020204" pitchFamily="34" charset="0"/>
              </a:rPr>
              <a:t> oleh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620083"/>
            <a:ext cx="10515600" cy="4454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v-SE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Misalnya tema/sub tema: Binatang/Binatang peliharaan. Materi yang akan diberikan kepada anak macam binatang peliharaan berdasarkan tempat tinggalnya</a:t>
            </a:r>
          </a:p>
          <a:p>
            <a:pPr algn="just">
              <a:lnSpc>
                <a:spcPct val="150000"/>
              </a:lnSpc>
            </a:pPr>
            <a:endParaRPr lang="sv-SE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v-SE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Di Darat ada kucing, anjing, sapi, ayam; </a:t>
            </a:r>
          </a:p>
          <a:p>
            <a:pPr algn="just">
              <a:lnSpc>
                <a:spcPct val="150000"/>
              </a:lnSpc>
            </a:pPr>
            <a:r>
              <a:rPr lang="sv-SE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yang hidup di air ada ikan,  </a:t>
            </a:r>
          </a:p>
          <a:p>
            <a:pPr algn="just">
              <a:lnSpc>
                <a:spcPct val="150000"/>
              </a:lnSpc>
            </a:pPr>
            <a:r>
              <a:rPr lang="sv-SE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yang  di udara ada burung</a:t>
            </a:r>
          </a:p>
          <a:p>
            <a:pPr algn="just">
              <a:lnSpc>
                <a:spcPct val="150000"/>
              </a:lnSpc>
            </a:pPr>
            <a:endParaRPr lang="sv-SE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65257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50338" y="1537402"/>
            <a:ext cx="8915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Dilanjutkan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dengan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mencari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informasi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apa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disampaikan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guru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kepada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</a:p>
          <a:p>
            <a:pPr algn="just"/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Misalnya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binatang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hidup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di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darat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ada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kucing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suaranya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meong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…..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meong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;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kakinya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empat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,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telinganya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2,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ekornya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panjang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;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warnanya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…….dan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seterusnya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65257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50338" y="756821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menentukan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kegiatan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dengan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indikator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kompetensi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perkembangan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ingin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dicapai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, guru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harus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kembali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pada 6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aspek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pengembangan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menjadi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focus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pengembangan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kegiatan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1.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Perkembangann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Nilai agama dan moral </a:t>
            </a: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2.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Perkembangan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Fisik-motorik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3.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Perkembangan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Kognitif</a:t>
            </a:r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4.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Perkembangan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Bahasa </a:t>
            </a: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5.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Perkembangan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Sosial-emosional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6.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Perkembangan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Seni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114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1465" y="49565"/>
            <a:ext cx="12192000" cy="6865257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50338" y="2209800"/>
            <a:ext cx="8915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Sumber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belajar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bahan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rujukan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materi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digunakan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guru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disampaikan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kepada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3F6240-D5D9-4CCC-8A8D-2EA8ABBA3C61}"/>
              </a:ext>
            </a:extLst>
          </p:cNvPr>
          <p:cNvSpPr/>
          <p:nvPr/>
        </p:nvSpPr>
        <p:spPr>
          <a:xfrm>
            <a:off x="1050338" y="740668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B.	</a:t>
            </a:r>
            <a:r>
              <a:rPr lang="en-US" sz="3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Sumber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 dan Media </a:t>
            </a:r>
            <a:r>
              <a:rPr lang="en-US" sz="3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4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65257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50338" y="1313795"/>
            <a:ext cx="891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Sumber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rujukan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dapat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dikatakan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sebagai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referensi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guru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melaksanakan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kegiatan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agar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kegiatan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lebih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bermakna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dan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efisien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</a:p>
          <a:p>
            <a:pPr algn="just"/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Sumber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belajar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tidak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hanya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berupa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buku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tetapi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dapat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film, CD,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lingkungan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, orang (guru dan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sendiri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),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pesan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benda-benda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dan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kegiatan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dilakukan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dengan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media audio (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suara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hewan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lagu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cerita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).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9D5D8B-4EA3-4080-93FA-884AC272D41F}"/>
              </a:ext>
            </a:extLst>
          </p:cNvPr>
          <p:cNvSpPr/>
          <p:nvPr/>
        </p:nvSpPr>
        <p:spPr>
          <a:xfrm>
            <a:off x="1001486" y="609600"/>
            <a:ext cx="2549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Lanjutan</a:t>
            </a: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1601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65257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50338" y="1313795"/>
            <a:ext cx="891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Media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alat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bantu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mengajar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digunakan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guru dan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mempunyai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fungsi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dapat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lebih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menjelaskan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maksud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serta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tujuan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dari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kegiatan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tersebut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</a:p>
          <a:p>
            <a:pPr algn="just"/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Pada media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terdapat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unsur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informasi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disampaikan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kepada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, agar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dapat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mempermudah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menangkap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dan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pemahami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apa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disampaikan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guru.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7DEFEF-6500-4A91-9E2C-EAAC4BD420F7}"/>
              </a:ext>
            </a:extLst>
          </p:cNvPr>
          <p:cNvSpPr/>
          <p:nvPr/>
        </p:nvSpPr>
        <p:spPr>
          <a:xfrm>
            <a:off x="1001486" y="609600"/>
            <a:ext cx="2549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Lanjutan</a:t>
            </a: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04646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656</Words>
  <Application>Microsoft Office PowerPoint</Application>
  <PresentationFormat>Widescreen</PresentationFormat>
  <Paragraphs>58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Bebas Neue</vt:lpstr>
      <vt:lpstr>Calibri</vt:lpstr>
      <vt:lpstr>Calibri Light</vt:lpstr>
      <vt:lpstr>Century Gothic</vt:lpstr>
      <vt:lpstr>Office Theme</vt:lpstr>
      <vt:lpstr>PENYUSUNAN MATERI, SUMBER DAN MEDIA PEMBELAJARAN, KEGIATAN PEMBELAJARAN DAN LEMBAR KERJA ANAK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fachryie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PEMBELAJARAN ANAK USIA DINI</dc:title>
  <dc:creator>sri martini</dc:creator>
  <cp:lastModifiedBy>Arin Ginanjar Wibawa</cp:lastModifiedBy>
  <cp:revision>78</cp:revision>
  <dcterms:created xsi:type="dcterms:W3CDTF">2013-09-01T12:15:32Z</dcterms:created>
  <dcterms:modified xsi:type="dcterms:W3CDTF">2019-11-07T04:54:06Z</dcterms:modified>
</cp:coreProperties>
</file>