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05"/>
    <a:srgbClr val="32AEB8"/>
    <a:srgbClr val="77CBE9"/>
    <a:srgbClr val="308AB7"/>
    <a:srgbClr val="78CAE7"/>
    <a:srgbClr val="F6F6F6"/>
    <a:srgbClr val="F1F7FD"/>
    <a:srgbClr val="F9F4F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74" d="100"/>
          <a:sy n="74" d="100"/>
        </p:scale>
        <p:origin x="678" y="6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4B59-68EA-42E7-9FC8-E16A5FC5835F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AE7EE-C62C-4307-A166-A568E092A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7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4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AE7EE-C62C-4307-A166-A568E092A0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5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4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0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8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6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2705-F896-4BD7-9675-7789461C67B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1D87-2B9E-4000-A810-5CE768BD0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4538"/>
            <a:ext cx="12192000" cy="73152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4236" y="1272241"/>
            <a:ext cx="6140564" cy="1643064"/>
          </a:xfrm>
        </p:spPr>
        <p:txBody>
          <a:bodyPr>
            <a:no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Komponen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Perangkat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b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Pembelajaran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Anak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ebas Neue" panose="020B0606020202050201" pitchFamily="34" charset="0"/>
              </a:rPr>
              <a:t>Usia</a:t>
            </a:r>
            <a:r>
              <a:rPr lang="en-US" sz="4400" dirty="0">
                <a:solidFill>
                  <a:schemeClr val="bg1"/>
                </a:solidFill>
                <a:latin typeface="Bebas Neue" panose="020B0606020202050201" pitchFamily="34" charset="0"/>
              </a:rPr>
              <a:t> Dini </a:t>
            </a:r>
          </a:p>
        </p:txBody>
      </p:sp>
      <p:sp>
        <p:nvSpPr>
          <p:cNvPr id="10" name="Oval 9"/>
          <p:cNvSpPr/>
          <p:nvPr/>
        </p:nvSpPr>
        <p:spPr>
          <a:xfrm>
            <a:off x="757694" y="1123948"/>
            <a:ext cx="1219200" cy="1219200"/>
          </a:xfrm>
          <a:prstGeom prst="ellipse">
            <a:avLst/>
          </a:prstGeom>
          <a:solidFill>
            <a:srgbClr val="F6F6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400" y="4687881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87465" y="-13888"/>
            <a:ext cx="693735" cy="6937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17342" y="514348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1F7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39438" y="4273552"/>
            <a:ext cx="12192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46079" y="827882"/>
            <a:ext cx="202121" cy="213517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32211" y="361778"/>
            <a:ext cx="202121" cy="213517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17342" y="5589985"/>
            <a:ext cx="346868" cy="346868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76894" y="6090049"/>
            <a:ext cx="717151" cy="717151"/>
          </a:xfrm>
          <a:prstGeom prst="ellipse">
            <a:avLst/>
          </a:prstGeom>
          <a:solidFill>
            <a:schemeClr val="bg1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972674" y="3429000"/>
            <a:ext cx="1559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Oleh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846064" y="4057383"/>
            <a:ext cx="6803136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Dr. R. SRI MARTINI MEILANIE, M. </a:t>
            </a:r>
            <a:r>
              <a:rPr lang="en-US" sz="2800" u="sng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Pd</a:t>
            </a:r>
            <a:endParaRPr lang="en-US" sz="28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11D55FA-8E1B-4AE4-9507-AC1C9A29E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4" y="1196755"/>
            <a:ext cx="4153670" cy="41536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794655">
            <a:off x="10703175" y="-63833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700000">
            <a:off x="10805466" y="-1403507"/>
            <a:ext cx="218128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700000">
            <a:off x="12785833" y="-822566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700000">
            <a:off x="12146656" y="-973113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700000">
            <a:off x="10732672" y="-2263909"/>
            <a:ext cx="540939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43976" y="2211139"/>
            <a:ext cx="84705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err="1">
                <a:latin typeface="Century Gothic" panose="020B0502020202020204" pitchFamily="34" charset="0"/>
              </a:rPr>
              <a:t>Strategi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Pembelajaran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marL="357188" indent="-100013">
              <a:buNone/>
            </a:pPr>
            <a:r>
              <a:rPr lang="en-US" sz="2400" dirty="0">
                <a:latin typeface="Century Gothic" panose="020B0502020202020204" pitchFamily="34" charset="0"/>
              </a:rPr>
              <a:t>	</a:t>
            </a:r>
            <a:r>
              <a:rPr lang="en-US" sz="2400" dirty="0" err="1">
                <a:latin typeface="Century Gothic" panose="020B0502020202020204" pitchFamily="34" charset="0"/>
              </a:rPr>
              <a:t>Pendekatan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dalam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mengoperasikan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pencapaian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tujuan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meliputi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mutu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metode</a:t>
            </a:r>
            <a:r>
              <a:rPr lang="en-US" sz="2400" dirty="0">
                <a:latin typeface="Century Gothic" panose="020B0502020202020204" pitchFamily="34" charset="0"/>
              </a:rPr>
              <a:t>, media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waktu</a:t>
            </a:r>
            <a:r>
              <a:rPr lang="en-US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43976" y="4285424"/>
            <a:ext cx="9530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Evaluasi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hasil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belajar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marL="442913" indent="-71438">
              <a:buNone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Menilai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kompetensi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peserta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didik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meliputi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jenis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butir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penilaian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skor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nilai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akhir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53963" y="2025922"/>
            <a:ext cx="986899" cy="767588"/>
            <a:chOff x="2100071" y="1823212"/>
            <a:chExt cx="986899" cy="767588"/>
          </a:xfrm>
        </p:grpSpPr>
        <p:sp>
          <p:nvSpPr>
            <p:cNvPr id="15" name="Isosceles Triangle 14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853962" y="4118000"/>
            <a:ext cx="986899" cy="767588"/>
            <a:chOff x="2100071" y="1823212"/>
            <a:chExt cx="986899" cy="767588"/>
          </a:xfrm>
        </p:grpSpPr>
        <p:sp>
          <p:nvSpPr>
            <p:cNvPr id="18" name="Isosceles Triangle 17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0" y="1066800"/>
            <a:ext cx="8666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JENIS PERENCANAAN PEMBELAJARAN AUD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2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rot="20467131">
            <a:off x="9763679" y="4433709"/>
            <a:ext cx="2924669" cy="2903314"/>
            <a:chOff x="-799856" y="4217901"/>
            <a:chExt cx="2924669" cy="2903314"/>
          </a:xfrm>
        </p:grpSpPr>
        <p:sp>
          <p:nvSpPr>
            <p:cNvPr id="8" name="Oval 7"/>
            <p:cNvSpPr/>
            <p:nvPr/>
          </p:nvSpPr>
          <p:spPr>
            <a:xfrm>
              <a:off x="-799856" y="5367390"/>
              <a:ext cx="1371600" cy="1371600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64321" y="4217901"/>
              <a:ext cx="1060492" cy="1060492"/>
            </a:xfrm>
            <a:prstGeom prst="ellipse">
              <a:avLst/>
            </a:prstGeom>
            <a:solidFill>
              <a:srgbClr val="FF8F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6552" y="6180531"/>
              <a:ext cx="940684" cy="940684"/>
            </a:xfrm>
            <a:prstGeom prst="ellipse">
              <a:avLst/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4460" y="5136000"/>
              <a:ext cx="647456" cy="647456"/>
            </a:xfrm>
            <a:prstGeom prst="ellipse">
              <a:avLst/>
            </a:prstGeom>
            <a:solidFill>
              <a:srgbClr val="308A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222827" y="5514153"/>
              <a:ext cx="734247" cy="734247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2653" y="4617464"/>
              <a:ext cx="277825" cy="277825"/>
            </a:xfrm>
            <a:prstGeom prst="ellipse">
              <a:avLst/>
            </a:prstGeom>
            <a:solidFill>
              <a:srgbClr val="77CB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752600" y="2456577"/>
            <a:ext cx="991168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Perencanaan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Pembelajaran</a:t>
            </a:r>
            <a:r>
              <a:rPr lang="en-US" sz="2400" b="1" dirty="0">
                <a:latin typeface="Century Gothic" panose="020B0502020202020204" pitchFamily="34" charset="0"/>
              </a:rPr>
              <a:t> AUD </a:t>
            </a:r>
            <a:r>
              <a:rPr lang="en-US" sz="2400" b="1" dirty="0" err="1">
                <a:latin typeface="Century Gothic" panose="020B0502020202020204" pitchFamily="34" charset="0"/>
              </a:rPr>
              <a:t>terdiri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atas</a:t>
            </a:r>
            <a:r>
              <a:rPr lang="en-US" sz="2400" b="1" dirty="0">
                <a:latin typeface="Century Gothic" panose="020B0502020202020204" pitchFamily="34" charset="0"/>
              </a:rPr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Makro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adalah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satu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    </a:t>
            </a:r>
            <a:r>
              <a:rPr lang="en-US" sz="2400" dirty="0" err="1">
                <a:latin typeface="Century Gothic" panose="020B0502020202020204" pitchFamily="34" charset="0"/>
              </a:rPr>
              <a:t>tahunan</a:t>
            </a:r>
            <a:r>
              <a:rPr lang="en-US" sz="2400" dirty="0"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latin typeface="Century Gothic" panose="020B0502020202020204" pitchFamily="34" charset="0"/>
              </a:rPr>
              <a:t>Prota</a:t>
            </a:r>
            <a:r>
              <a:rPr lang="en-US" sz="2400" dirty="0">
                <a:latin typeface="Century Gothic" panose="020B0502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Meso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adalah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    </a:t>
            </a:r>
            <a:r>
              <a:rPr lang="en-US" sz="2400" dirty="0" err="1">
                <a:latin typeface="Century Gothic" panose="020B0502020202020204" pitchFamily="34" charset="0"/>
              </a:rPr>
              <a:t>semesteran</a:t>
            </a:r>
            <a:r>
              <a:rPr lang="en-US" sz="2400" dirty="0"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latin typeface="Century Gothic" panose="020B0502020202020204" pitchFamily="34" charset="0"/>
              </a:rPr>
              <a:t>Prosem</a:t>
            </a:r>
            <a:r>
              <a:rPr lang="en-US" sz="2400" dirty="0">
                <a:latin typeface="Century Gothic" panose="020B0502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mikro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adalah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   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mingguan</a:t>
            </a:r>
            <a:r>
              <a:rPr lang="en-US" sz="2400" dirty="0">
                <a:latin typeface="Century Gothic" panose="020B0502020202020204" pitchFamily="34" charset="0"/>
              </a:rPr>
              <a:t> (RPPM)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   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harian</a:t>
            </a:r>
            <a:r>
              <a:rPr lang="en-US" sz="2400" dirty="0">
                <a:latin typeface="Century Gothic" panose="020B0502020202020204" pitchFamily="34" charset="0"/>
              </a:rPr>
              <a:t> (RPPH)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1382" y="990600"/>
            <a:ext cx="774923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KOMPONEN-KOMPONEN PERANGKAT 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PEMBELAJARAN AUD</a:t>
            </a:r>
          </a:p>
        </p:txBody>
      </p:sp>
      <p:sp>
        <p:nvSpPr>
          <p:cNvPr id="6" name="Rectangle 5"/>
          <p:cNvSpPr/>
          <p:nvPr/>
        </p:nvSpPr>
        <p:spPr>
          <a:xfrm>
            <a:off x="7239000" y="479217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D" sz="2400" dirty="0" err="1">
                <a:latin typeface="Century Gothic" panose="020B0502020202020204" pitchFamily="34" charset="0"/>
              </a:rPr>
              <a:t>Perencanaan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evaluasi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dan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pengembangan</a:t>
            </a:r>
            <a:r>
              <a:rPr lang="en-ID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5410200" y="2599730"/>
            <a:ext cx="1371600" cy="990600"/>
          </a:xfrm>
          <a:prstGeom prst="parallelogram">
            <a:avLst>
              <a:gd name="adj" fmla="val 48077"/>
            </a:avLst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8" name="Parallelogram 7"/>
          <p:cNvSpPr/>
          <p:nvPr/>
        </p:nvSpPr>
        <p:spPr>
          <a:xfrm>
            <a:off x="4876800" y="3903702"/>
            <a:ext cx="1371600" cy="990600"/>
          </a:xfrm>
          <a:prstGeom prst="parallelogram">
            <a:avLst>
              <a:gd name="adj" fmla="val 48077"/>
            </a:avLst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9" name="Parallelogram 8"/>
          <p:cNvSpPr/>
          <p:nvPr/>
        </p:nvSpPr>
        <p:spPr>
          <a:xfrm>
            <a:off x="4343400" y="5207674"/>
            <a:ext cx="1371600" cy="990600"/>
          </a:xfrm>
          <a:prstGeom prst="parallelogram">
            <a:avLst>
              <a:gd name="adj" fmla="val 48077"/>
            </a:avLst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0" name="Parallelogram 9"/>
          <p:cNvSpPr/>
          <p:nvPr/>
        </p:nvSpPr>
        <p:spPr>
          <a:xfrm>
            <a:off x="6362700" y="3317438"/>
            <a:ext cx="1371600" cy="990600"/>
          </a:xfrm>
          <a:prstGeom prst="parallelogram">
            <a:avLst>
              <a:gd name="adj" fmla="val 480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Parallelogram 10"/>
          <p:cNvSpPr/>
          <p:nvPr/>
        </p:nvSpPr>
        <p:spPr>
          <a:xfrm>
            <a:off x="5867400" y="4625756"/>
            <a:ext cx="1371600" cy="990600"/>
          </a:xfrm>
          <a:prstGeom prst="parallelogram">
            <a:avLst>
              <a:gd name="adj" fmla="val 48077"/>
            </a:avLst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600" y="2753618"/>
            <a:ext cx="3204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400" dirty="0" err="1">
                <a:latin typeface="Century Gothic" panose="020B0502020202020204" pitchFamily="34" charset="0"/>
              </a:rPr>
              <a:t>Merumuskan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tujuan</a:t>
            </a:r>
            <a:r>
              <a:rPr lang="en-ID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8411" y="3948591"/>
            <a:ext cx="4599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400" dirty="0" err="1">
                <a:latin typeface="Century Gothic" panose="020B0502020202020204" pitchFamily="34" charset="0"/>
              </a:rPr>
              <a:t>Memilih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pengalaman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belajar</a:t>
            </a:r>
            <a:r>
              <a:rPr lang="en-ID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5143564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D" sz="2400" dirty="0" err="1">
                <a:latin typeface="Century Gothic" panose="020B0502020202020204" pitchFamily="34" charset="0"/>
              </a:rPr>
              <a:t>Menentukan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kegiatan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belajar</a:t>
            </a:r>
            <a:r>
              <a:rPr lang="en-ID" sz="2400" dirty="0">
                <a:latin typeface="Century Gothic" panose="020B0502020202020204" pitchFamily="34" charset="0"/>
              </a:rPr>
              <a:t> </a:t>
            </a:r>
            <a:r>
              <a:rPr lang="en-ID" sz="2400" dirty="0" err="1">
                <a:latin typeface="Century Gothic" panose="020B0502020202020204" pitchFamily="34" charset="0"/>
              </a:rPr>
              <a:t>mengajar</a:t>
            </a:r>
            <a:r>
              <a:rPr lang="en-ID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69203" y="3488203"/>
            <a:ext cx="3924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 err="1">
                <a:latin typeface="Century Gothic" panose="020B0502020202020204" pitchFamily="34" charset="0"/>
              </a:rPr>
              <a:t>Memilih</a:t>
            </a:r>
            <a:r>
              <a:rPr lang="en-ID" sz="2400" dirty="0">
                <a:latin typeface="Century Gothic" panose="020B0502020202020204" pitchFamily="34" charset="0"/>
              </a:rPr>
              <a:t> media </a:t>
            </a:r>
            <a:r>
              <a:rPr lang="en-ID" sz="2400" dirty="0" err="1">
                <a:latin typeface="Century Gothic" panose="020B0502020202020204" pitchFamily="34" charset="0"/>
              </a:rPr>
              <a:t>pembelajaran</a:t>
            </a:r>
            <a:r>
              <a:rPr lang="en-ID" sz="2400" dirty="0">
                <a:latin typeface="Century Gothic" panose="020B0502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5898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1295400"/>
            <a:ext cx="5742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TUJUAN  PEMBELAJARAN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3550" y="2133600"/>
            <a:ext cx="93345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sz="3200" dirty="0">
                <a:latin typeface="Century Gothic" panose="020B0502020202020204" pitchFamily="34" charset="0"/>
              </a:rPr>
              <a:t>Agar </a:t>
            </a:r>
            <a:r>
              <a:rPr lang="en-US" sz="3200" dirty="0" err="1">
                <a:latin typeface="Century Gothic" panose="020B0502020202020204" pitchFamily="34" charset="0"/>
              </a:rPr>
              <a:t>peserta</a:t>
            </a:r>
            <a:r>
              <a:rPr lang="en-US" sz="3200" dirty="0">
                <a:latin typeface="Century Gothic" panose="020B0502020202020204" pitchFamily="34" charset="0"/>
              </a:rPr>
              <a:t> PPG </a:t>
            </a:r>
            <a:r>
              <a:rPr lang="en-US" sz="3200" dirty="0" err="1">
                <a:latin typeface="Century Gothic" panose="020B0502020202020204" pitchFamily="34" charset="0"/>
              </a:rPr>
              <a:t>dapat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menyusun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silabus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rencana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pembelajaran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maupun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rencana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kegiatan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harian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bagi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anak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usia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dini</a:t>
            </a:r>
            <a:r>
              <a:rPr lang="en-US" sz="3200" dirty="0">
                <a:latin typeface="Century Gothic" panose="020B0502020202020204" pitchFamily="34" charset="0"/>
              </a:rPr>
              <a:t>  </a:t>
            </a:r>
            <a:r>
              <a:rPr lang="en-US" sz="3200" dirty="0" err="1">
                <a:latin typeface="Century Gothic" panose="020B0502020202020204" pitchFamily="34" charset="0"/>
              </a:rPr>
              <a:t>secara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latin typeface="Century Gothic" panose="020B0502020202020204" pitchFamily="34" charset="0"/>
              </a:rPr>
              <a:t>sistematis</a:t>
            </a:r>
            <a:r>
              <a:rPr lang="en-US" sz="32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00200" y="1031208"/>
            <a:ext cx="7906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MATERI KEGIATAN PEMBELAJARAN: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43200" y="1945395"/>
            <a:ext cx="7753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Pengertian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00071" y="1823212"/>
            <a:ext cx="986899" cy="767588"/>
            <a:chOff x="2100071" y="1823212"/>
            <a:chExt cx="986899" cy="767588"/>
          </a:xfrm>
        </p:grpSpPr>
        <p:sp>
          <p:nvSpPr>
            <p:cNvPr id="3" name="Isosceles Triangle 2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00071" y="3124200"/>
            <a:ext cx="986899" cy="767588"/>
            <a:chOff x="2100071" y="1823212"/>
            <a:chExt cx="986899" cy="767588"/>
          </a:xfrm>
        </p:grpSpPr>
        <p:sp>
          <p:nvSpPr>
            <p:cNvPr id="19" name="Isosceles Triangle 18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743200" y="328248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Prosedur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penyusunan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silabus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rencana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serta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rencana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mingguan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harian</a:t>
            </a:r>
            <a:r>
              <a:rPr lang="en-US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4960203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Century Gothic" panose="020B0502020202020204" pitchFamily="34" charset="0"/>
              </a:rPr>
              <a:t>Perbedaan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penyusunan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silabus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rencana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latin typeface="Century Gothic" panose="020B0502020202020204" pitchFamily="34" charset="0"/>
              </a:rPr>
              <a:t> / </a:t>
            </a:r>
            <a:r>
              <a:rPr lang="en-US" sz="2400" dirty="0" err="1">
                <a:latin typeface="Century Gothic" panose="020B0502020202020204" pitchFamily="34" charset="0"/>
              </a:rPr>
              <a:t>rencana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harian</a:t>
            </a:r>
            <a:r>
              <a:rPr lang="en-US" sz="2400" dirty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100071" y="4792780"/>
            <a:ext cx="986899" cy="767588"/>
            <a:chOff x="2100071" y="1823212"/>
            <a:chExt cx="986899" cy="767588"/>
          </a:xfrm>
        </p:grpSpPr>
        <p:sp>
          <p:nvSpPr>
            <p:cNvPr id="24" name="Isosceles Triangle 23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716549"/>
            <a:ext cx="9174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Pengertian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Perencanaan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620083"/>
            <a:ext cx="10515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rencana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kerja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disusun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pelaksanaan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agar guru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memahami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tahapan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dilaksanakan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sesuai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tujuan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ingin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dicapai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proses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dilaksanakan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, proses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Perencanaan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dibuat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sistematis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melibatkan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berbagai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komponen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sistem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agar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tercapai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secara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efektif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efisien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52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486" y="609600"/>
            <a:ext cx="3544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Latar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Belakang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0338" y="1537402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Kenyataan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lapangan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pPr algn="just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dikelola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belum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optimal.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Penampilan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mengajar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terarah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;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/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peserta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didik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bangga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prestasi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dicapainya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;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Pengalaman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belajar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diperoleh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kurang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menantang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52400"/>
            <a:ext cx="12192000" cy="7017657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295400"/>
            <a:ext cx="411480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2286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Dasar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Yuridis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atau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Hukum</a:t>
            </a: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1429" y="2133600"/>
            <a:ext cx="4191000" cy="954107"/>
          </a:xfrm>
          <a:prstGeom prst="rect">
            <a:avLst/>
          </a:prstGeom>
          <a:solidFill>
            <a:srgbClr val="FF8F05"/>
          </a:solidFill>
        </p:spPr>
        <p:txBody>
          <a:bodyPr wrap="square">
            <a:spAutoFit/>
          </a:bodyPr>
          <a:lstStyle/>
          <a:p>
            <a:pPr lvl="1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UU Guru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Dosen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No. 14/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2005;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8686" y="3867849"/>
            <a:ext cx="4191000" cy="954107"/>
          </a:xfrm>
          <a:prstGeom prst="rect">
            <a:avLst/>
          </a:prstGeom>
          <a:solidFill>
            <a:srgbClr val="FF8F05"/>
          </a:solidFill>
        </p:spPr>
        <p:txBody>
          <a:bodyPr wrap="square">
            <a:spAutoFit/>
          </a:bodyPr>
          <a:lstStyle/>
          <a:p>
            <a:pPr lvl="1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UU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Sisdiknas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No. 20/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2003.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5691960" y="2133600"/>
            <a:ext cx="2590028" cy="1580533"/>
          </a:xfrm>
          <a:custGeom>
            <a:avLst/>
            <a:gdLst>
              <a:gd name="connsiteX0" fmla="*/ 0 w 2209800"/>
              <a:gd name="connsiteY0" fmla="*/ 990600 h 990600"/>
              <a:gd name="connsiteX1" fmla="*/ 0 w 2209800"/>
              <a:gd name="connsiteY1" fmla="*/ 0 h 990600"/>
              <a:gd name="connsiteX2" fmla="*/ 2209800 w 2209800"/>
              <a:gd name="connsiteY2" fmla="*/ 990600 h 990600"/>
              <a:gd name="connsiteX3" fmla="*/ 0 w 2209800"/>
              <a:gd name="connsiteY3" fmla="*/ 990600 h 990600"/>
              <a:gd name="connsiteX0" fmla="*/ 0 w 2514600"/>
              <a:gd name="connsiteY0" fmla="*/ 990600 h 1614715"/>
              <a:gd name="connsiteX1" fmla="*/ 0 w 2514600"/>
              <a:gd name="connsiteY1" fmla="*/ 0 h 1614715"/>
              <a:gd name="connsiteX2" fmla="*/ 2514600 w 2514600"/>
              <a:gd name="connsiteY2" fmla="*/ 1614715 h 1614715"/>
              <a:gd name="connsiteX3" fmla="*/ 0 w 2514600"/>
              <a:gd name="connsiteY3" fmla="*/ 990600 h 1614715"/>
              <a:gd name="connsiteX0" fmla="*/ 0 w 2613660"/>
              <a:gd name="connsiteY0" fmla="*/ 990600 h 1584235"/>
              <a:gd name="connsiteX1" fmla="*/ 0 w 2613660"/>
              <a:gd name="connsiteY1" fmla="*/ 0 h 1584235"/>
              <a:gd name="connsiteX2" fmla="*/ 2613660 w 2613660"/>
              <a:gd name="connsiteY2" fmla="*/ 1584235 h 1584235"/>
              <a:gd name="connsiteX3" fmla="*/ 0 w 2613660"/>
              <a:gd name="connsiteY3" fmla="*/ 990600 h 1584235"/>
              <a:gd name="connsiteX0" fmla="*/ 0 w 2590028"/>
              <a:gd name="connsiteY0" fmla="*/ 990600 h 1654011"/>
              <a:gd name="connsiteX1" fmla="*/ 0 w 2590028"/>
              <a:gd name="connsiteY1" fmla="*/ 0 h 1654011"/>
              <a:gd name="connsiteX2" fmla="*/ 2590028 w 2590028"/>
              <a:gd name="connsiteY2" fmla="*/ 1654011 h 1654011"/>
              <a:gd name="connsiteX3" fmla="*/ 0 w 2590028"/>
              <a:gd name="connsiteY3" fmla="*/ 990600 h 165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028" h="1654011">
                <a:moveTo>
                  <a:pt x="0" y="990600"/>
                </a:moveTo>
                <a:lnTo>
                  <a:pt x="0" y="0"/>
                </a:lnTo>
                <a:lnTo>
                  <a:pt x="2590028" y="1654011"/>
                </a:lnTo>
                <a:lnTo>
                  <a:pt x="0" y="990600"/>
                </a:lnTo>
                <a:close/>
              </a:path>
            </a:pathLst>
          </a:custGeom>
          <a:solidFill>
            <a:srgbClr val="FF8F0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688330" y="3836495"/>
            <a:ext cx="2589983" cy="985460"/>
          </a:xfrm>
          <a:custGeom>
            <a:avLst/>
            <a:gdLst>
              <a:gd name="connsiteX0" fmla="*/ 0 w 2209800"/>
              <a:gd name="connsiteY0" fmla="*/ 990600 h 990600"/>
              <a:gd name="connsiteX1" fmla="*/ 0 w 2209800"/>
              <a:gd name="connsiteY1" fmla="*/ 0 h 990600"/>
              <a:gd name="connsiteX2" fmla="*/ 2209800 w 2209800"/>
              <a:gd name="connsiteY2" fmla="*/ 990600 h 990600"/>
              <a:gd name="connsiteX3" fmla="*/ 0 w 2209800"/>
              <a:gd name="connsiteY3" fmla="*/ 990600 h 990600"/>
              <a:gd name="connsiteX0" fmla="*/ 0 w 2645228"/>
              <a:gd name="connsiteY0" fmla="*/ 990600 h 990600"/>
              <a:gd name="connsiteX1" fmla="*/ 0 w 2645228"/>
              <a:gd name="connsiteY1" fmla="*/ 0 h 990600"/>
              <a:gd name="connsiteX2" fmla="*/ 2645228 w 2645228"/>
              <a:gd name="connsiteY2" fmla="*/ 119743 h 990600"/>
              <a:gd name="connsiteX3" fmla="*/ 0 w 2645228"/>
              <a:gd name="connsiteY3" fmla="*/ 990600 h 990600"/>
              <a:gd name="connsiteX0" fmla="*/ 0 w 2599508"/>
              <a:gd name="connsiteY0" fmla="*/ 990600 h 990600"/>
              <a:gd name="connsiteX1" fmla="*/ 0 w 2599508"/>
              <a:gd name="connsiteY1" fmla="*/ 0 h 990600"/>
              <a:gd name="connsiteX2" fmla="*/ 2599508 w 2599508"/>
              <a:gd name="connsiteY2" fmla="*/ 16894 h 990600"/>
              <a:gd name="connsiteX3" fmla="*/ 0 w 2599508"/>
              <a:gd name="connsiteY3" fmla="*/ 990600 h 990600"/>
              <a:gd name="connsiteX0" fmla="*/ 0 w 2589983"/>
              <a:gd name="connsiteY0" fmla="*/ 1023152 h 1023152"/>
              <a:gd name="connsiteX1" fmla="*/ 0 w 2589983"/>
              <a:gd name="connsiteY1" fmla="*/ 32552 h 1023152"/>
              <a:gd name="connsiteX2" fmla="*/ 2589983 w 2589983"/>
              <a:gd name="connsiteY2" fmla="*/ 0 h 1023152"/>
              <a:gd name="connsiteX3" fmla="*/ 0 w 2589983"/>
              <a:gd name="connsiteY3" fmla="*/ 1023152 h 102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9983" h="1023152">
                <a:moveTo>
                  <a:pt x="0" y="1023152"/>
                </a:moveTo>
                <a:lnTo>
                  <a:pt x="0" y="32552"/>
                </a:lnTo>
                <a:lnTo>
                  <a:pt x="2589983" y="0"/>
                </a:lnTo>
                <a:lnTo>
                  <a:pt x="0" y="1023152"/>
                </a:lnTo>
                <a:close/>
              </a:path>
            </a:pathLst>
          </a:custGeom>
          <a:solidFill>
            <a:srgbClr val="FF8F05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76200"/>
            <a:ext cx="12192000" cy="69342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914400"/>
            <a:ext cx="9365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HAKIKAT PERENCANAAN PEMBELAJARAN: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1912763"/>
            <a:ext cx="10287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Bagian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desain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menentukan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spesifikasi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kondisi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belajar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sistem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);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Meliputi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3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aspek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yaitu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:</a:t>
            </a: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dipelajari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;</a:t>
            </a: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Bagaimana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mencapai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apa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dipelajari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;</a:t>
            </a:r>
          </a:p>
          <a:p>
            <a:pPr marL="971550" lvl="1" indent="-514350" algn="just">
              <a:buFont typeface="+mj-lt"/>
              <a:buAutoNum type="alphaLcPeriod"/>
            </a:pP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Upaya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pemikiran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awal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sebelum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melaksanakan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kegiatan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persiapan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membelajarkan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).</a:t>
            </a:r>
          </a:p>
          <a:p>
            <a:pPr marL="514350" indent="-514350" algn="just">
              <a:buNone/>
            </a:pP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18994655">
            <a:off x="10037006" y="452088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900000">
            <a:off x="9960469" y="5212938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00000">
            <a:off x="11925300" y="4323842"/>
            <a:ext cx="533400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8900000">
            <a:off x="11165529" y="4505614"/>
            <a:ext cx="382661" cy="3316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8900000">
            <a:off x="9799198" y="6047931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9824741">
            <a:off x="-611299" y="4350867"/>
            <a:ext cx="7445820" cy="470460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9824741">
            <a:off x="6995109" y="1637567"/>
            <a:ext cx="7740560" cy="6556333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9824741">
            <a:off x="5408291" y="-2775730"/>
            <a:ext cx="6666499" cy="4704609"/>
          </a:xfrm>
          <a:prstGeom prst="rect">
            <a:avLst/>
          </a:prstGeom>
          <a:solidFill>
            <a:srgbClr val="78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9824741">
            <a:off x="-2168236" y="-1039040"/>
            <a:ext cx="7665188" cy="5436057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6068" y="754801"/>
            <a:ext cx="5776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Mengarahkan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tercapainya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tujuan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secara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efektif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efisien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76377" y="4986894"/>
            <a:ext cx="5576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kemudahan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mengelola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63185" y="4986894"/>
            <a:ext cx="5576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Memudahkan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lembaga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melakukan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supervise;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50480" y="69807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Memberikan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jaminan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mutu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pembelajaran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99125" y="2792117"/>
            <a:ext cx="1958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0"/>
              </a:rPr>
              <a:t>MANFAAT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7185" y="1955130"/>
            <a:ext cx="90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0850" y="3954621"/>
            <a:ext cx="90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86048" y="3954621"/>
            <a:ext cx="90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57645" y="1896070"/>
            <a:ext cx="90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371600" cy="692331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533400"/>
            <a:ext cx="56332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KOMPONEN PERANGKAT</a:t>
            </a:r>
          </a:p>
          <a:p>
            <a:r>
              <a:rPr lang="en-US" sz="3600" b="1" dirty="0">
                <a:latin typeface="Century Gothic" panose="020B0502020202020204" pitchFamily="34" charset="0"/>
              </a:rPr>
              <a:t>PEMBELAJARAN:</a:t>
            </a:r>
          </a:p>
        </p:txBody>
      </p:sp>
      <p:sp>
        <p:nvSpPr>
          <p:cNvPr id="8" name="Rectangle 7"/>
          <p:cNvSpPr/>
          <p:nvPr/>
        </p:nvSpPr>
        <p:spPr>
          <a:xfrm rot="2794655">
            <a:off x="10703175" y="-638331"/>
            <a:ext cx="654227" cy="3316069"/>
          </a:xfrm>
          <a:prstGeom prst="rect">
            <a:avLst/>
          </a:prstGeom>
          <a:solidFill>
            <a:srgbClr val="308A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700000">
            <a:off x="10805466" y="-1403507"/>
            <a:ext cx="218128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700000">
            <a:off x="12785833" y="-822566"/>
            <a:ext cx="533400" cy="3316069"/>
          </a:xfrm>
          <a:prstGeom prst="rect">
            <a:avLst/>
          </a:prstGeom>
          <a:solidFill>
            <a:srgbClr val="FF8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700000">
            <a:off x="12146656" y="-973113"/>
            <a:ext cx="382661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700000">
            <a:off x="10732672" y="-2263909"/>
            <a:ext cx="540939" cy="3316069"/>
          </a:xfrm>
          <a:prstGeom prst="rect">
            <a:avLst/>
          </a:prstGeom>
          <a:solidFill>
            <a:srgbClr val="77C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2381071"/>
            <a:ext cx="9514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Tujuan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Pembelajaran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r>
              <a:rPr lang="en-US" sz="2400" dirty="0">
                <a:latin typeface="Century Gothic" panose="020B0502020202020204" pitchFamily="34" charset="0"/>
              </a:rPr>
              <a:t>	</a:t>
            </a:r>
            <a:r>
              <a:rPr lang="en-US" sz="2400" dirty="0" err="1">
                <a:latin typeface="Century Gothic" panose="020B0502020202020204" pitchFamily="34" charset="0"/>
              </a:rPr>
              <a:t>Kompetensi</a:t>
            </a:r>
            <a:r>
              <a:rPr lang="en-US" sz="2400" dirty="0">
                <a:latin typeface="Century Gothic" panose="020B0502020202020204" pitchFamily="34" charset="0"/>
              </a:rPr>
              <a:t> yang </a:t>
            </a:r>
            <a:r>
              <a:rPr lang="en-US" sz="2400" dirty="0" err="1">
                <a:latin typeface="Century Gothic" panose="020B0502020202020204" pitchFamily="34" charset="0"/>
              </a:rPr>
              <a:t>harus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dikuasai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anak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peserta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didik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meliputi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kemampuan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kognitif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afektif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psikomotor</a:t>
            </a:r>
            <a:r>
              <a:rPr lang="en-US" sz="2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93961" y="4199613"/>
            <a:ext cx="91351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entury Gothic" panose="020B0502020202020204" pitchFamily="34" charset="0"/>
              </a:rPr>
              <a:t>Materi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 err="1">
                <a:latin typeface="Century Gothic" panose="020B0502020202020204" pitchFamily="34" charset="0"/>
              </a:rPr>
              <a:t>Pembelajaran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 marL="514350" indent="-514350">
              <a:buNone/>
            </a:pPr>
            <a:r>
              <a:rPr lang="en-US" sz="2400" dirty="0">
                <a:latin typeface="Century Gothic" panose="020B0502020202020204" pitchFamily="34" charset="0"/>
              </a:rPr>
              <a:t>	Isi </a:t>
            </a:r>
            <a:r>
              <a:rPr lang="en-US" sz="2400" dirty="0" err="1">
                <a:latin typeface="Century Gothic" panose="020B0502020202020204" pitchFamily="34" charset="0"/>
              </a:rPr>
              <a:t>pelajaran</a:t>
            </a:r>
            <a:r>
              <a:rPr lang="en-US" sz="2400" dirty="0">
                <a:latin typeface="Century Gothic" panose="020B0502020202020204" pitchFamily="34" charset="0"/>
              </a:rPr>
              <a:t>/</a:t>
            </a:r>
            <a:r>
              <a:rPr lang="en-US" sz="2400" dirty="0" err="1">
                <a:latin typeface="Century Gothic" panose="020B0502020202020204" pitchFamily="34" charset="0"/>
              </a:rPr>
              <a:t>konten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meliputi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fakta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konsep</a:t>
            </a:r>
            <a:r>
              <a:rPr lang="en-US" sz="2400" dirty="0">
                <a:latin typeface="Century Gothic" panose="020B050202020202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</a:rPr>
              <a:t>prinsip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dan</a:t>
            </a:r>
            <a:r>
              <a:rPr lang="en-US" sz="2400" dirty="0">
                <a:latin typeface="Century Gothic" panose="020B0502020202020204" pitchFamily="34" charset="0"/>
              </a:rPr>
              <a:t>  </a:t>
            </a:r>
            <a:r>
              <a:rPr lang="en-US" sz="2400" dirty="0" err="1">
                <a:latin typeface="Century Gothic" panose="020B0502020202020204" pitchFamily="34" charset="0"/>
              </a:rPr>
              <a:t>prosedur</a:t>
            </a:r>
            <a:r>
              <a:rPr lang="en-US" sz="2400" dirty="0">
                <a:latin typeface="Century Gothic" panose="020B0502020202020204" pitchFamily="34" charset="0"/>
              </a:rPr>
              <a:t>;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50461" y="2210749"/>
            <a:ext cx="986899" cy="767588"/>
            <a:chOff x="2100071" y="1823212"/>
            <a:chExt cx="986899" cy="767588"/>
          </a:xfrm>
        </p:grpSpPr>
        <p:sp>
          <p:nvSpPr>
            <p:cNvPr id="17" name="Isosceles Triangle 16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50461" y="3962400"/>
            <a:ext cx="986899" cy="767588"/>
            <a:chOff x="2100071" y="1823212"/>
            <a:chExt cx="986899" cy="767588"/>
          </a:xfrm>
        </p:grpSpPr>
        <p:sp>
          <p:nvSpPr>
            <p:cNvPr id="20" name="Isosceles Triangle 19"/>
            <p:cNvSpPr/>
            <p:nvPr/>
          </p:nvSpPr>
          <p:spPr>
            <a:xfrm rot="5400000">
              <a:off x="2209727" y="1713556"/>
              <a:ext cx="767588" cy="986899"/>
            </a:xfrm>
            <a:prstGeom prst="triangle">
              <a:avLst>
                <a:gd name="adj" fmla="val 0"/>
              </a:avLst>
            </a:prstGeom>
            <a:solidFill>
              <a:srgbClr val="32A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22873" y="1935219"/>
              <a:ext cx="274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435</Words>
  <Application>Microsoft Office PowerPoint</Application>
  <PresentationFormat>Widescreen</PresentationFormat>
  <Paragraphs>77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Bebas Neue</vt:lpstr>
      <vt:lpstr>Calibri</vt:lpstr>
      <vt:lpstr>Calibri Light</vt:lpstr>
      <vt:lpstr>Century Gothic</vt:lpstr>
      <vt:lpstr>Office Theme</vt:lpstr>
      <vt:lpstr>Komponen Perangkat  Pembelajaran Anak Usia Dini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fachryie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PEMBELAJARAN ANAK USIA DINI</dc:title>
  <dc:creator>sri martini</dc:creator>
  <cp:lastModifiedBy>Arin Ginanjar Wibawa</cp:lastModifiedBy>
  <cp:revision>74</cp:revision>
  <dcterms:created xsi:type="dcterms:W3CDTF">2013-09-01T12:15:32Z</dcterms:created>
  <dcterms:modified xsi:type="dcterms:W3CDTF">2019-11-07T03:09:45Z</dcterms:modified>
</cp:coreProperties>
</file>