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4" r:id="rId5"/>
    <p:sldId id="265" r:id="rId6"/>
    <p:sldId id="262" r:id="rId7"/>
    <p:sldId id="268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5B910DF-B555-4D30-B35E-2297D59E32D0}" type="datetime1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2060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D79F-E600-4AC1-A639-0B9FB8286C38}" type="datetime1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6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D60-A842-4D08-9D7D-A7A57AB501A2}" type="datetime1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5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F1F9-9322-493A-A9EE-BB75692CE5F5}" type="datetime1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6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DE51-4D5E-4D23-8181-86A5B05D5351}" type="datetime1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879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CA-87F3-427A-B1A2-15346103C68A}" type="datetime1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1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709-7E2D-49E6-A629-D8E3363D194F}" type="datetime1">
              <a:rPr lang="en-US" smtClean="0"/>
              <a:t>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12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A921-9375-4BAA-A7C2-7975528669FA}" type="datetime1">
              <a:rPr lang="en-US" smtClean="0"/>
              <a:t>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00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425-F285-48AE-A409-A618E3EEA628}" type="datetime1">
              <a:rPr lang="en-US" smtClean="0"/>
              <a:t>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5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A94D-7D6A-4378-93F6-A3A33186E34B}" type="datetime1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0F9-687B-4417-9D77-CE2D7AD8C321}" type="datetime1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71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32DFD30-2122-4F4A-97B4-D0A849E36C5F}" type="datetime1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0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F237B-E8BE-4723-B66C-8414C6CFE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581" y="382541"/>
            <a:ext cx="6972165" cy="3184274"/>
          </a:xfrm>
        </p:spPr>
        <p:txBody>
          <a:bodyPr anchor="b">
            <a:normAutofit/>
          </a:bodyPr>
          <a:lstStyle/>
          <a:p>
            <a:pPr algn="l"/>
            <a:r>
              <a:rPr lang="id-ID" sz="4600" dirty="0"/>
              <a:t>Konsep Dasar </a:t>
            </a:r>
            <a:br>
              <a:rPr lang="id-ID" sz="4600" dirty="0"/>
            </a:br>
            <a:r>
              <a:rPr lang="id-ID" sz="4600" dirty="0"/>
              <a:t>PENDIDKAN PANCASILA DAN KEWARGANEGARAAN</a:t>
            </a:r>
          </a:p>
        </p:txBody>
      </p:sp>
      <p:pic>
        <p:nvPicPr>
          <p:cNvPr id="19" name="Picture 2" descr="Sawah terasering">
            <a:extLst>
              <a:ext uri="{FF2B5EF4-FFF2-40B4-BE49-F238E27FC236}">
                <a16:creationId xmlns:a16="http://schemas.microsoft.com/office/drawing/2014/main" id="{9E304472-E7D2-4CEF-89D8-1AD293135C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40" r="39587" b="-1"/>
          <a:stretch/>
        </p:blipFill>
        <p:spPr>
          <a:xfrm>
            <a:off x="7330303" y="1"/>
            <a:ext cx="48511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2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F4507-0C8A-483D-B947-18B2C858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772680"/>
            <a:ext cx="9718964" cy="4351338"/>
          </a:xfrm>
        </p:spPr>
        <p:txBody>
          <a:bodyPr/>
          <a:lstStyle/>
          <a:p>
            <a:pPr marL="442913" indent="-360363">
              <a:lnSpc>
                <a:spcPct val="150000"/>
              </a:lnSpc>
              <a:buNone/>
            </a:pPr>
            <a:r>
              <a:rPr lang="id-ID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id-ID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	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Pancasila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sebagai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prinsip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utama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dalam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pembelajaran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Pendidikan Pancasila dan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Kewarganegaraan</a:t>
            </a:r>
            <a:endParaRPr lang="id-ID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39750" indent="0" algn="just">
              <a:lnSpc>
                <a:spcPct val="150000"/>
              </a:lnSpc>
              <a:buNone/>
            </a:pPr>
            <a:r>
              <a:rPr lang="id-ID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roses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Pendidikan Pancasila dan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Kewarganegaraan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mengusung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transfer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nilai-nilai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Pancasila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keilmuannya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hendak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peserta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didik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88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66864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C19F7-6DD7-468A-93EF-98AC075A0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3407"/>
            <a:ext cx="10134600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d-ID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c. </a:t>
            </a:r>
            <a:r>
              <a:rPr lang="en-US" sz="3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Prinsip</a:t>
            </a:r>
            <a:r>
              <a:rPr lang="en-US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Dasar </a:t>
            </a:r>
            <a:r>
              <a:rPr lang="en-US" sz="3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Pembelajaran</a:t>
            </a:r>
            <a:r>
              <a:rPr lang="en-US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Pendidikan </a:t>
            </a:r>
            <a:r>
              <a:rPr lang="en-US" sz="3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Kewarganegaraan</a:t>
            </a:r>
            <a:endParaRPr lang="id-ID" sz="30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60363" indent="0" algn="just">
              <a:lnSpc>
                <a:spcPct val="150000"/>
              </a:lnSpc>
              <a:buNone/>
            </a:pP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Menurut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pendapat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Budimansyah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(2002:8)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prinsip-prinsip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pembelajaran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tersebut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adalah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prinsip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belajar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siswa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aktif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(student active learning),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kelompok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belajar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kooperatif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(cooperative learning),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pembelajaran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partisipatorik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dan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mengajar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reaktif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reaktive</a:t>
            </a:r>
            <a:r>
              <a:rPr lang="en-US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learning).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id-ID" sz="4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06045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3E6A-AC91-408A-9A8C-37EA191A7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09" y="650152"/>
            <a:ext cx="9635836" cy="59675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Langkah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Prosedur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pembelajaran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Pendidikan Pancasila dan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Kewarganegaraan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id-ID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CDA50-50B7-4C06-A56F-7FF3DB025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508" y="1510146"/>
            <a:ext cx="10176164" cy="4351338"/>
          </a:xfrm>
        </p:spPr>
        <p:txBody>
          <a:bodyPr>
            <a:normAutofit fontScale="92500" lnSpcReduction="20000"/>
          </a:bodyPr>
          <a:lstStyle/>
          <a:p>
            <a:pPr marL="623888" indent="-444500">
              <a:lnSpc>
                <a:spcPct val="150000"/>
              </a:lnSpc>
              <a:buClrTx/>
              <a:buFont typeface="+mj-lt"/>
              <a:buAutoNum type="alphaLcPeriod"/>
            </a:pP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Pembelajaran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Pendidikan Pancasila dan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Kewarganegaraan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berkonsepkan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deep knowledge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dan </a:t>
            </a:r>
            <a:r>
              <a:rPr lang="en-US" sz="19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constructed knowledge</a:t>
            </a:r>
            <a:r>
              <a:rPr lang="id-ID" sz="1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623888" indent="-444500">
              <a:lnSpc>
                <a:spcPct val="150000"/>
              </a:lnSpc>
              <a:buClrTx/>
              <a:buFont typeface="+mj-lt"/>
              <a:buAutoNum type="alphaLcPeriod"/>
            </a:pP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Menerapkan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nilai-nilai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dengan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memberi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keteladanan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n-US" sz="19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r>
              <a:rPr lang="en-US" sz="19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ngars</a:t>
            </a:r>
            <a:r>
              <a:rPr lang="id-ID" sz="19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9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sung </a:t>
            </a:r>
            <a:r>
              <a:rPr lang="en-US" sz="19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tul</a:t>
            </a:r>
            <a:r>
              <a:rPr lang="id-ID" sz="19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adha</a:t>
            </a:r>
            <a:r>
              <a:rPr lang="en-US" sz="19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membangun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kemauan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n-US" sz="19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r>
              <a:rPr lang="en-US" sz="19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mady</a:t>
            </a:r>
            <a:r>
              <a:rPr lang="id-ID" sz="19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9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mangun</a:t>
            </a:r>
            <a:r>
              <a:rPr lang="en-US" sz="19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kars</a:t>
            </a:r>
            <a:r>
              <a:rPr lang="id-ID" sz="19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), dan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mengembangkan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kreativitas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peserta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didik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dalam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proses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pembelajaran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n-US" sz="19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tut </a:t>
            </a:r>
            <a:r>
              <a:rPr lang="en-US" sz="19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wuri</a:t>
            </a:r>
            <a:r>
              <a:rPr lang="en-US" sz="19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handayani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id-ID" sz="19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23888" indent="-444500">
              <a:lnSpc>
                <a:spcPct val="150000"/>
              </a:lnSpc>
              <a:buClrTx/>
              <a:buFont typeface="+mj-lt"/>
              <a:buAutoNum type="alphaLcPeriod"/>
            </a:pP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Berlandaskan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nilai-nilai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Pancasila</a:t>
            </a:r>
            <a:r>
              <a:rPr lang="id-ID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623888" indent="-444500">
              <a:lnSpc>
                <a:spcPct val="150000"/>
              </a:lnSpc>
              <a:buClrTx/>
              <a:buFont typeface="+mj-lt"/>
              <a:buAutoNum type="alphaLcPeriod"/>
            </a:pP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misi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pengokohan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kebangsaan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penggerak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karakter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bersumberkan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dan moral Pancasila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sebagaimana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diamanahkan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oleh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yakni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Pendidikan Pancasila dan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Kewarganegaraan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mata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pelajaran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mengusung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misi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pengembangan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kepribadian</a:t>
            </a:r>
            <a:r>
              <a:rPr lang="en-US" sz="19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d-ID" sz="19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623888" indent="-444500">
              <a:buFont typeface="+mj-lt"/>
              <a:buAutoNum type="alphaLcPeriod"/>
            </a:pP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444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80A4A-6C5D-4783-AE39-2F166A97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7089"/>
            <a:ext cx="6754091" cy="951849"/>
          </a:xfrm>
        </p:spPr>
        <p:txBody>
          <a:bodyPr/>
          <a:lstStyle/>
          <a:p>
            <a:r>
              <a:rPr lang="id-ID" dirty="0"/>
              <a:t>Metode Pembelajaran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5EFE3-4F86-42FD-9E1A-66BD04F79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184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Metode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dianggap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paling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cocok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untuk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memfasilitasi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keperluan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strategi dan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metode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belajar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Pendidikan Pancasila dan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Kewarganegaraan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antara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lain</a:t>
            </a:r>
            <a:r>
              <a:rPr lang="id-ID" sz="1800" dirty="0"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</a:p>
          <a:p>
            <a:pPr marL="360363" indent="-360363">
              <a:lnSpc>
                <a:spcPct val="150000"/>
              </a:lnSpc>
              <a:buClrTx/>
              <a:buAutoNum type="alphaLcPeriod"/>
            </a:pP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Metode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inkuiri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digunakan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untuk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meningkatkan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keterampilan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</a:t>
            </a:r>
            <a:r>
              <a:rPr lang="id-ID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kir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kritis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hasil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belajar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peserta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didik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Metode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tersebut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merupakan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rangkaian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kegiatan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pembelajaran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menekankan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pada proses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berfikir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kritis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analisis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untuk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mencari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menemukan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sendiri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jawaban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dari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suatu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masalah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dipertanyakan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endParaRPr 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60363" indent="-360363">
              <a:lnSpc>
                <a:spcPct val="150000"/>
              </a:lnSpc>
              <a:buClrTx/>
              <a:buAutoNum type="alphaLcPeriod"/>
            </a:pP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Portofolio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merupakan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kumpulan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informasi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/data yang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tersusun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dengan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baik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menggambarkan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rencana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kelas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peserta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didik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berkenaan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dengan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suatu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isu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kebijakan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publik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telah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diputuskan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untuk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dikaji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oleh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mereka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baik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kelompok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kecil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maupun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kelas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secara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keseluruhan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68213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8E2A9-C345-4137-8958-DC6CA3088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4515473" cy="1325562"/>
          </a:xfrm>
        </p:spPr>
        <p:txBody>
          <a:bodyPr/>
          <a:lstStyle/>
          <a:p>
            <a:r>
              <a:rPr lang="id-ID" dirty="0"/>
              <a:t>Metode Inkuiri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09755-680B-425E-B9A2-558445992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0017" y="1801091"/>
            <a:ext cx="8595360" cy="4351337"/>
          </a:xfrm>
        </p:spPr>
        <p:txBody>
          <a:bodyPr/>
          <a:lstStyle/>
          <a:p>
            <a:pPr marL="0" indent="0">
              <a:buNone/>
            </a:pPr>
            <a:r>
              <a:rPr lang="id-ID" sz="3200" dirty="0"/>
              <a:t>Langkah-langkah:</a:t>
            </a:r>
          </a:p>
          <a:p>
            <a:pPr marL="606425" indent="-342900">
              <a:buFont typeface="+mj-lt"/>
              <a:buAutoNum type="arabicPeriod"/>
            </a:pP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perumusan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masalah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endParaRPr lang="id-ID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06425" indent="-342900">
              <a:buFont typeface="+mj-lt"/>
              <a:buAutoNum type="arabicPeriod"/>
            </a:pP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perumusan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hipotesis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endParaRPr lang="id-ID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06425" indent="-342900">
              <a:buFont typeface="+mj-lt"/>
              <a:buAutoNum type="arabicPeriod"/>
            </a:pP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konseptualisasi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endParaRPr lang="id-ID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06425" indent="-342900">
              <a:buFont typeface="+mj-lt"/>
              <a:buAutoNum type="arabicPeriod"/>
            </a:pP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pengumpulan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data, </a:t>
            </a:r>
            <a:endParaRPr lang="id-ID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06425" indent="-342900">
              <a:buFont typeface="+mj-lt"/>
              <a:buAutoNum type="arabicPeriod"/>
            </a:pP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pengujian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dan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analisis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data, </a:t>
            </a:r>
            <a:endParaRPr lang="id-ID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06425" indent="-342900">
              <a:buFont typeface="+mj-lt"/>
              <a:buAutoNum type="arabicPeriod"/>
            </a:pP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menguji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hipotesis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serta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pada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akhirnya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akan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memulai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inkuiri</a:t>
            </a: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lag</a:t>
            </a:r>
            <a:r>
              <a:rPr lang="id-ID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258897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3FB63-1BB5-4ED8-B310-5009CF616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677862"/>
            <a:ext cx="4570892" cy="1013459"/>
          </a:xfrm>
        </p:spPr>
        <p:txBody>
          <a:bodyPr/>
          <a:lstStyle/>
          <a:p>
            <a:r>
              <a:rPr lang="id-ID" dirty="0"/>
              <a:t>Portofolio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78E05-5F5D-4FA7-83B5-175030498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id-ID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Langkah-langkah:</a:t>
            </a:r>
          </a:p>
          <a:p>
            <a:pPr marL="360363" lvl="0" indent="-360363" algn="just">
              <a:lnSpc>
                <a:spcPct val="150000"/>
              </a:lnSpc>
              <a:buNone/>
            </a:pPr>
            <a:r>
              <a:rPr lang="id-ID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1.	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Mengidentifikasi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masalah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akan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dikaji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;</a:t>
            </a:r>
            <a:endParaRPr lang="id-ID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60363" lvl="0" indent="-360363" algn="just">
              <a:lnSpc>
                <a:spcPct val="150000"/>
              </a:lnSpc>
              <a:buNone/>
            </a:pPr>
            <a:r>
              <a:rPr lang="id-ID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2.	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Mengumpulkan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dan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menilai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informasi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dari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berbagai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sumber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id-ID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60363" lvl="0" indent="-360363" algn="just">
              <a:lnSpc>
                <a:spcPct val="150000"/>
              </a:lnSpc>
              <a:buNone/>
            </a:pPr>
            <a:r>
              <a:rPr lang="id-ID" sz="2000" dirty="0">
                <a:latin typeface="Arial" panose="020B0604020202020204" pitchFamily="34" charset="0"/>
                <a:ea typeface="Arial" panose="020B0604020202020204" pitchFamily="34" charset="0"/>
              </a:rPr>
              <a:t>    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berkenaan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dengan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masalah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dikaji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;</a:t>
            </a:r>
            <a:endParaRPr lang="id-ID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60363" lvl="0" indent="-360363" algn="just">
              <a:lnSpc>
                <a:spcPct val="150000"/>
              </a:lnSpc>
              <a:buNone/>
            </a:pPr>
            <a:r>
              <a:rPr lang="id-ID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3.	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Mengkaji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pemecahan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masalah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;</a:t>
            </a:r>
            <a:endParaRPr lang="id-ID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60363" lvl="0" indent="-360363" algn="just">
              <a:lnSpc>
                <a:spcPct val="150000"/>
              </a:lnSpc>
              <a:buNone/>
            </a:pPr>
            <a:r>
              <a:rPr lang="id-ID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4.	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Membuat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kebijakan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publik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;</a:t>
            </a:r>
            <a:endParaRPr lang="id-ID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60363" lvl="0" indent="-360363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id-ID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5.	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Membuat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rencana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tindakan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id-ID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24051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0D991-98D8-4779-AAEB-E9BA84FDF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273" y="346364"/>
            <a:ext cx="5271654" cy="828098"/>
          </a:xfrm>
        </p:spPr>
        <p:txBody>
          <a:bodyPr/>
          <a:lstStyle/>
          <a:p>
            <a:r>
              <a:rPr lang="id-ID" dirty="0"/>
              <a:t>Konsep Dasar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C8BF7-1AA2-43D3-A012-DB6507674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273" y="1562389"/>
            <a:ext cx="9566564" cy="47968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Tujuan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Pendidikan Nasional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sebagaimana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telah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dirumuskan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dalam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Undang-undang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No. 20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Tahun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2003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adalah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untuk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berkembangnya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potensi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peserta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didik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agar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menjadi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manusia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yang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beriman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dan 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bertakwa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kepada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Tuhan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Yang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Maha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Esa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berakhlak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mulia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sehat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berilmu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cakap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kreatif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mandiri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dan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menjadi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warga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negara yang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demokratis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serta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bertanggung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jawab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endParaRPr lang="id-ID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Pendidikan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Kewarganegaraan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merupakan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salah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satu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mata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pelajaran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wajib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diselenggarakan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setiap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jenjang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pendidikan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Pendidikan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Kewarganegaraan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merupakan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mata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pelajaran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memfokuskan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pada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pembentukan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diri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beragam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dari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segi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agama,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sosial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kultur,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bahasa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usia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suku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bangsa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untuk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menjadi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warga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negara Indonesia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cerdas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terampil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berkarakter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sebagaimana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diamanatkan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oleh Pancasila dan UUD 1945. </a:t>
            </a: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294850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DD5EF-BCFB-407F-B1AA-599CAA66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Manfaat Pendidikan Pancasila dan Kewarganegaraan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FCAB3-966D-4985-A3E5-FC5E991FA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019" y="2353685"/>
            <a:ext cx="9337962" cy="21506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Pendidikan Pancasila dan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Kewarganegaraan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bermanfaat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untuk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membangun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insan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menekankan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pada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manusia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berharkat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bermartabat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bermoral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dan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memiliki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jati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diri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serta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karakter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tangguh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baik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dalam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sikap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mental,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daya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pikir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maupun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daya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ciptanya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65902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E5B77-6B4D-4604-81F9-AF9CB82D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836" y="500062"/>
            <a:ext cx="10515600" cy="1325563"/>
          </a:xfrm>
        </p:spPr>
        <p:txBody>
          <a:bodyPr/>
          <a:lstStyle/>
          <a:p>
            <a:r>
              <a:rPr lang="id-ID" dirty="0"/>
              <a:t>Proses Pembelajaran PPKn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A8287-B657-4099-9D78-FC97CAA12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836" y="2255116"/>
            <a:ext cx="9206345" cy="29680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d-ID" sz="2000" dirty="0"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roses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pembelajaran</a:t>
            </a:r>
            <a:r>
              <a:rPr lang="id-ID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PPKn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perlu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memperhatikan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pengembangan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proses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pembiasaan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kematangan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moral, dan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penguasaan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pengetahuan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kewarganegaraan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untuk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memperkuat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pembangunan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watak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seperti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penghargaan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n-US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respect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dan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tanggung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jawab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n-US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responsibility)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sebagai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warga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negara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demokratis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dan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taat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hukum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n-US" sz="2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democratic and </a:t>
            </a:r>
            <a:r>
              <a:rPr lang="en-US" sz="20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lawfull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).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317978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82EF3-2D9B-4506-A094-3D7B5AA20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PKn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83521-AE01-43F1-8C97-C0C74B0BF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5" y="1691322"/>
            <a:ext cx="10328564" cy="4351338"/>
          </a:xfrm>
        </p:spPr>
        <p:txBody>
          <a:bodyPr>
            <a:normAutofit/>
          </a:bodyPr>
          <a:lstStyle/>
          <a:p>
            <a:pPr marL="623888" indent="-623888" algn="just">
              <a:lnSpc>
                <a:spcPct val="150000"/>
              </a:lnSpc>
              <a:buAutoNum type="alphaL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Pendidikan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Kewarganegaraan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nomenklatur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makna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Civic Education (Amerika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Serikat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), Citizenship Education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Inggris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Ta’limatul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Muwatanah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Tarbiyatul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Watoniah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(Timur Tengah),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Educasion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Civicas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(Amerika Latin),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merujuk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mendewasakan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negara agar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tahu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berbuat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kebaikan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negaranya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3888" indent="-623888" algn="just">
              <a:lnSpc>
                <a:spcPct val="150000"/>
              </a:lnSpc>
              <a:buAutoNum type="alphaL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Mata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pelajaran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PKn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Indonesia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mengalami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perkembangan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istilah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substansinya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35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21EC9CC-2082-4220-A31D-6ECA29DBCA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92037" y="503239"/>
            <a:ext cx="7329055" cy="8683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id-ID" sz="3200" dirty="0" err="1"/>
              <a:t>Kronologi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Perkembangan</a:t>
            </a:r>
            <a:r>
              <a:rPr lang="en-US" altLang="id-ID" sz="3200" dirty="0"/>
              <a:t> P</a:t>
            </a:r>
            <a:r>
              <a:rPr lang="id-ID" altLang="id-ID" sz="3200" dirty="0"/>
              <a:t>P</a:t>
            </a:r>
            <a:r>
              <a:rPr lang="en-US" altLang="id-ID" sz="3200" dirty="0" err="1"/>
              <a:t>Kn</a:t>
            </a:r>
            <a:endParaRPr lang="en-US" altLang="id-ID" sz="320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A6A55A9-3089-45B2-9504-C3E7FD48BD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27908"/>
            <a:ext cx="8229600" cy="4754563"/>
          </a:xfrm>
        </p:spPr>
        <p:txBody>
          <a:bodyPr>
            <a:normAutofit fontScale="92500"/>
          </a:bodyPr>
          <a:lstStyle/>
          <a:p>
            <a:pPr marL="360363" indent="-360363"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id-ID" sz="24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PMP tahun 1984</a:t>
            </a:r>
            <a:endParaRPr lang="en-US" sz="2400" b="1" dirty="0">
              <a:solidFill>
                <a:srgbClr val="444444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60363" indent="0">
              <a:lnSpc>
                <a:spcPct val="110000"/>
              </a:lnSpc>
              <a:buNone/>
            </a:pPr>
            <a:r>
              <a:rPr lang="id-ID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Berisi materi dan pengalaman belajar mengenai P4 yang mengajarkan pelajaran moral yang berdasar Pancasila. Jadi, nilai-nilai yang terkandung dalam PMP berdasarkan pada Pancasila yang dijadikan acuan tunggal.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indent="-360363"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id-ID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PPKn tahun 1994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60363" indent="0" algn="just">
              <a:lnSpc>
                <a:spcPct val="110000"/>
              </a:lnSpc>
              <a:buNone/>
            </a:pPr>
            <a:r>
              <a:rPr lang="id-ID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Berisi materi dan pengalaman belajar yang diorganisasikan secara spiral/artikulatif atas dasar butir-butir nilai yang secara konseptual terkandung dalam Pancasila. Jadi, konsep nilai-nilai terkandung pada Pancasila dengan pengorganisasian secara spiral/artikulatif.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18F64-8AD0-4001-A771-4E7AE6C5B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6600"/>
            <a:ext cx="9968345" cy="5440363"/>
          </a:xfrm>
        </p:spPr>
        <p:txBody>
          <a:bodyPr>
            <a:normAutofit/>
          </a:bodyPr>
          <a:lstStyle/>
          <a:p>
            <a:pPr marL="360363" indent="-360363"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id-ID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PKn tahun 2006</a:t>
            </a:r>
            <a:endParaRPr lang="en-US" sz="2800" b="1" dirty="0">
              <a:solidFill>
                <a:srgbClr val="444444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60363" indent="0" algn="just">
              <a:lnSpc>
                <a:spcPct val="110000"/>
              </a:lnSpc>
              <a:buNone/>
            </a:pPr>
            <a:r>
              <a:rPr lang="id-ID" sz="20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Memfokuskan pada pembentukan warganegara yang memahami dan mampu melaksanakan hak-hak dan kewajibannya untuk menjadi warga negara Indonesia yang cerdas, terampil, dan berkarakter yang diamanatkan oleh Pancasila dan UUD 1945. Jadi, nilai-nilai yang terkandung bersumber dari UUD 1945 dan Pancasila.</a:t>
            </a:r>
            <a:endParaRPr lang="en-US" sz="2000" b="1" dirty="0">
              <a:solidFill>
                <a:srgbClr val="444444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60363" indent="-360363"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id-ID" sz="2800" b="1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PPKn tahun 2013</a:t>
            </a:r>
            <a:endParaRPr lang="en-US" altLang="id-ID" sz="3200" dirty="0"/>
          </a:p>
          <a:p>
            <a:pPr marL="360363" indent="0" algn="just">
              <a:lnSpc>
                <a:spcPct val="110000"/>
              </a:lnSpc>
              <a:buNone/>
            </a:pP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ruang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lingkup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bersumber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4 Pilar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Kebangsaan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(UUD 1945, Pancasila,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Bhin</a:t>
            </a:r>
            <a:r>
              <a:rPr lang="id-ID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 Tunggal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NKRI ). Nilai yang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terkandung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pelajaran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bagus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ditinjau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ruang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lingkupnya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dibilang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pelajaran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hampir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sempurna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Jadi,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nilai-nilai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didapat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pilar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kebangsaan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676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38AB65EE-37E9-459B-9C9C-993A76B143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669570"/>
              </p:ext>
            </p:extLst>
          </p:nvPr>
        </p:nvGraphicFramePr>
        <p:xfrm>
          <a:off x="1202531" y="1800002"/>
          <a:ext cx="9570244" cy="385784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229043">
                  <a:extLst>
                    <a:ext uri="{9D8B030D-6E8A-4147-A177-3AD203B41FA5}">
                      <a16:colId xmlns:a16="http://schemas.microsoft.com/office/drawing/2014/main" val="3914104395"/>
                    </a:ext>
                  </a:extLst>
                </a:gridCol>
                <a:gridCol w="5341201">
                  <a:extLst>
                    <a:ext uri="{9D8B030D-6E8A-4147-A177-3AD203B41FA5}">
                      <a16:colId xmlns:a16="http://schemas.microsoft.com/office/drawing/2014/main" val="2692836625"/>
                    </a:ext>
                  </a:extLst>
                </a:gridCol>
              </a:tblGrid>
              <a:tr h="5860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id-ID" sz="1800" dirty="0">
                          <a:effectLst/>
                        </a:rPr>
                        <a:t>PKn 2006</a:t>
                      </a:r>
                      <a:endParaRPr lang="id-ID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PPKn 2013</a:t>
                      </a:r>
                      <a:endParaRPr lang="id-ID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8456925"/>
                  </a:ext>
                </a:extLst>
              </a:tr>
              <a:tr h="327183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600" b="0" dirty="0" err="1">
                          <a:effectLst/>
                        </a:rPr>
                        <a:t>Persatuan</a:t>
                      </a:r>
                      <a:r>
                        <a:rPr lang="en-US" sz="1600" b="0" dirty="0">
                          <a:effectLst/>
                        </a:rPr>
                        <a:t> dan </a:t>
                      </a:r>
                      <a:r>
                        <a:rPr lang="en-US" sz="1600" b="0" dirty="0" err="1">
                          <a:effectLst/>
                        </a:rPr>
                        <a:t>kesatuan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bangsa</a:t>
                      </a:r>
                      <a:r>
                        <a:rPr lang="en-US" sz="1600" b="0" dirty="0">
                          <a:effectLst/>
                        </a:rPr>
                        <a:t>;</a:t>
                      </a:r>
                      <a:endParaRPr lang="id-ID" sz="16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600" b="0" dirty="0">
                          <a:effectLst/>
                        </a:rPr>
                        <a:t>Norma, </a:t>
                      </a:r>
                      <a:r>
                        <a:rPr lang="en-US" sz="1600" b="0" dirty="0" err="1">
                          <a:effectLst/>
                        </a:rPr>
                        <a:t>hukum</a:t>
                      </a:r>
                      <a:r>
                        <a:rPr lang="en-US" sz="1600" b="0" dirty="0">
                          <a:effectLst/>
                        </a:rPr>
                        <a:t>, dan </a:t>
                      </a:r>
                      <a:r>
                        <a:rPr lang="en-US" sz="1600" b="0" dirty="0" err="1">
                          <a:effectLst/>
                        </a:rPr>
                        <a:t>peraturan</a:t>
                      </a:r>
                      <a:r>
                        <a:rPr lang="en-US" sz="1600" b="0" dirty="0">
                          <a:effectLst/>
                        </a:rPr>
                        <a:t>;</a:t>
                      </a:r>
                      <a:endParaRPr lang="id-ID" sz="16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600" b="0" dirty="0" err="1">
                          <a:effectLst/>
                        </a:rPr>
                        <a:t>Hak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Azasi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Manusia</a:t>
                      </a:r>
                      <a:r>
                        <a:rPr lang="en-US" sz="1600" b="0" dirty="0">
                          <a:effectLst/>
                        </a:rPr>
                        <a:t>;</a:t>
                      </a:r>
                      <a:endParaRPr lang="id-ID" sz="16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600" b="0" dirty="0" err="1">
                          <a:effectLst/>
                        </a:rPr>
                        <a:t>Kebutuhan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Warga</a:t>
                      </a:r>
                      <a:r>
                        <a:rPr lang="en-US" sz="1600" b="0" dirty="0">
                          <a:effectLst/>
                        </a:rPr>
                        <a:t> negara;</a:t>
                      </a:r>
                      <a:endParaRPr lang="id-ID" sz="16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600" b="0" dirty="0" err="1">
                          <a:effectLst/>
                        </a:rPr>
                        <a:t>Konstitusi</a:t>
                      </a:r>
                      <a:r>
                        <a:rPr lang="en-US" sz="1600" b="0" dirty="0">
                          <a:effectLst/>
                        </a:rPr>
                        <a:t> negara</a:t>
                      </a:r>
                      <a:endParaRPr lang="id-ID" sz="16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600" b="0" dirty="0" err="1">
                          <a:effectLst/>
                        </a:rPr>
                        <a:t>Kekuasaan</a:t>
                      </a:r>
                      <a:r>
                        <a:rPr lang="en-US" sz="1600" b="0" dirty="0">
                          <a:effectLst/>
                        </a:rPr>
                        <a:t> dan </a:t>
                      </a:r>
                      <a:r>
                        <a:rPr lang="en-US" sz="1600" b="0" dirty="0" err="1">
                          <a:effectLst/>
                        </a:rPr>
                        <a:t>Politik</a:t>
                      </a:r>
                      <a:r>
                        <a:rPr lang="en-US" sz="1600" b="0" dirty="0">
                          <a:effectLst/>
                        </a:rPr>
                        <a:t>;</a:t>
                      </a:r>
                      <a:endParaRPr lang="id-ID" sz="16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600" b="0" dirty="0">
                          <a:effectLst/>
                        </a:rPr>
                        <a:t>Pancasila;</a:t>
                      </a:r>
                      <a:endParaRPr lang="id-ID" sz="16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600" b="0" dirty="0" err="1">
                          <a:effectLst/>
                        </a:rPr>
                        <a:t>Globalisasi</a:t>
                      </a:r>
                      <a:r>
                        <a:rPr lang="en-US" sz="1600" b="0" dirty="0">
                          <a:effectLst/>
                        </a:rPr>
                        <a:t>.</a:t>
                      </a:r>
                      <a:endParaRPr lang="id-ID" sz="1600" b="0" dirty="0">
                        <a:effectLst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en-US" sz="1100" b="0" dirty="0">
                          <a:effectLst/>
                        </a:rPr>
                        <a:t> </a:t>
                      </a:r>
                      <a:endParaRPr lang="id-ID" sz="1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Pancasila, </a:t>
                      </a:r>
                      <a:r>
                        <a:rPr lang="en-US" sz="1400" dirty="0" err="1">
                          <a:effectLst/>
                        </a:rPr>
                        <a:t>sebagai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dasar</a:t>
                      </a:r>
                      <a:r>
                        <a:rPr lang="en-US" sz="1400" dirty="0">
                          <a:effectLst/>
                        </a:rPr>
                        <a:t> negara dan </a:t>
                      </a:r>
                      <a:r>
                        <a:rPr lang="en-US" sz="1400" dirty="0" err="1">
                          <a:effectLst/>
                        </a:rPr>
                        <a:t>pandangan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hidup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bangsa</a:t>
                      </a:r>
                      <a:r>
                        <a:rPr lang="en-US" sz="1400" dirty="0">
                          <a:effectLst/>
                        </a:rPr>
                        <a:t>;</a:t>
                      </a:r>
                      <a:endParaRPr lang="id-ID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UUD 1945 </a:t>
                      </a:r>
                      <a:r>
                        <a:rPr lang="en-US" sz="1400" dirty="0" err="1">
                          <a:effectLst/>
                        </a:rPr>
                        <a:t>sebagai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hukum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dasar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menjadi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landasan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konstitusional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kehidupan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bermasyarakat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berbangsa</a:t>
                      </a:r>
                      <a:r>
                        <a:rPr lang="en-US" sz="1400" dirty="0">
                          <a:effectLst/>
                        </a:rPr>
                        <a:t>, dan </a:t>
                      </a:r>
                      <a:r>
                        <a:rPr lang="en-US" sz="1400" dirty="0" err="1">
                          <a:effectLst/>
                        </a:rPr>
                        <a:t>bernegara</a:t>
                      </a:r>
                      <a:r>
                        <a:rPr lang="en-US" sz="1400" dirty="0">
                          <a:effectLst/>
                        </a:rPr>
                        <a:t>;</a:t>
                      </a:r>
                      <a:endParaRPr lang="id-ID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Bhinneka</a:t>
                      </a:r>
                      <a:r>
                        <a:rPr lang="en-US" sz="1400" dirty="0">
                          <a:effectLst/>
                        </a:rPr>
                        <a:t> Tunggal </a:t>
                      </a:r>
                      <a:r>
                        <a:rPr lang="en-US" sz="1400" dirty="0" err="1">
                          <a:effectLst/>
                        </a:rPr>
                        <a:t>Ika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sebagai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wujud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keberagaman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kehidupan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bermasyarakat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berbangsa</a:t>
                      </a:r>
                      <a:r>
                        <a:rPr lang="en-US" sz="1400" dirty="0">
                          <a:effectLst/>
                        </a:rPr>
                        <a:t>, dan </a:t>
                      </a:r>
                      <a:r>
                        <a:rPr lang="en-US" sz="1400" dirty="0" err="1">
                          <a:effectLst/>
                        </a:rPr>
                        <a:t>bernegara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keberagaman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kohesif</a:t>
                      </a:r>
                      <a:r>
                        <a:rPr lang="en-US" sz="1400" dirty="0">
                          <a:effectLst/>
                        </a:rPr>
                        <a:t> dan </a:t>
                      </a:r>
                      <a:r>
                        <a:rPr lang="en-US" sz="1400" dirty="0" err="1">
                          <a:effectLst/>
                        </a:rPr>
                        <a:t>utuh</a:t>
                      </a:r>
                      <a:r>
                        <a:rPr lang="en-US" sz="1400" dirty="0">
                          <a:effectLst/>
                        </a:rPr>
                        <a:t>;</a:t>
                      </a:r>
                      <a:endParaRPr lang="id-ID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Negara </a:t>
                      </a:r>
                      <a:r>
                        <a:rPr lang="en-US" sz="1400" dirty="0" err="1">
                          <a:effectLst/>
                        </a:rPr>
                        <a:t>Kesatuan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Republik</a:t>
                      </a:r>
                      <a:r>
                        <a:rPr lang="en-US" sz="1400" dirty="0">
                          <a:effectLst/>
                        </a:rPr>
                        <a:t> Indonesia (NKRI) </a:t>
                      </a:r>
                      <a:r>
                        <a:rPr lang="en-US" sz="1400" dirty="0" err="1">
                          <a:effectLst/>
                        </a:rPr>
                        <a:t>sebagai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bentuk</a:t>
                      </a:r>
                      <a:r>
                        <a:rPr lang="en-US" sz="1400" dirty="0">
                          <a:effectLst/>
                        </a:rPr>
                        <a:t> negara</a:t>
                      </a:r>
                      <a:endParaRPr lang="id-ID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951825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F65334FA-0F25-4BCD-9CE1-BB34858F2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304976" y="271462"/>
            <a:ext cx="22977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60507-B982-451E-8D38-F1A71C6BAA08}"/>
              </a:ext>
            </a:extLst>
          </p:cNvPr>
          <p:cNvSpPr txBox="1"/>
          <p:nvPr/>
        </p:nvSpPr>
        <p:spPr>
          <a:xfrm>
            <a:off x="700086" y="557211"/>
            <a:ext cx="8386763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0215" algn="just">
              <a:lnSpc>
                <a:spcPct val="150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Ruang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lingkup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kurikulum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/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substansi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utama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perubahan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PKn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menjadi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PPKn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adalah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sebagai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berikut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endParaRPr lang="id-ID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775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BE245-DCD2-4FDB-98C9-0BC4738B0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518564" cy="867930"/>
          </a:xfrm>
        </p:spPr>
        <p:txBody>
          <a:bodyPr>
            <a:normAutofit fontScale="90000"/>
          </a:bodyPr>
          <a:lstStyle/>
          <a:p>
            <a:r>
              <a:rPr lang="id-ID" sz="3200" dirty="0"/>
              <a:t>Prinsip Dasar Pembelajaran PPKn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01088-64EA-4E7A-AA3B-58A136C13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704"/>
            <a:ext cx="9843655" cy="3868592"/>
          </a:xfrm>
        </p:spPr>
        <p:txBody>
          <a:bodyPr>
            <a:normAutofit fontScale="32500" lnSpcReduction="20000"/>
          </a:bodyPr>
          <a:lstStyle/>
          <a:p>
            <a:pPr marL="360363" indent="-360363">
              <a:lnSpc>
                <a:spcPct val="150000"/>
              </a:lnSpc>
              <a:buNone/>
            </a:pPr>
            <a:r>
              <a:rPr lang="id-ID" sz="5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a. 	</a:t>
            </a:r>
            <a:r>
              <a:rPr lang="en-US" sz="7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Pendidikan Pancasila dan </a:t>
            </a:r>
            <a:r>
              <a:rPr lang="en-US" sz="7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Kewarganegaraan</a:t>
            </a:r>
            <a:r>
              <a:rPr lang="en-US" sz="7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7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sebagai</a:t>
            </a:r>
            <a:r>
              <a:rPr lang="en-US" sz="7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70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Social Studies</a:t>
            </a:r>
            <a:endParaRPr lang="id-ID" sz="7000" i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60363" indent="0">
              <a:lnSpc>
                <a:spcPct val="150000"/>
              </a:lnSpc>
              <a:buNone/>
            </a:pP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Three Social Studies Traditions, </a:t>
            </a:r>
            <a:r>
              <a:rPr lang="en-US" sz="6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yaitu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endParaRPr lang="id-ID" sz="6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23888" indent="0">
              <a:lnSpc>
                <a:spcPct val="150000"/>
              </a:lnSpc>
              <a:buNone/>
            </a:pPr>
            <a:r>
              <a:rPr lang="id-ID" sz="6400" i="1" dirty="0">
                <a:latin typeface="Arial" panose="020B0604020202020204" pitchFamily="34" charset="0"/>
                <a:ea typeface="Arial" panose="020B0604020202020204" pitchFamily="34" charset="0"/>
              </a:rPr>
              <a:t>1. </a:t>
            </a:r>
            <a:r>
              <a:rPr lang="en-US" sz="6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Social Studies as Citizenship Transmission (Civic Education); </a:t>
            </a:r>
            <a:endParaRPr lang="id-ID" sz="6400" i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23888" indent="0">
              <a:lnSpc>
                <a:spcPct val="150000"/>
              </a:lnSpc>
              <a:buNone/>
            </a:pPr>
            <a:r>
              <a:rPr lang="id-ID" sz="6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2.	 </a:t>
            </a:r>
            <a:r>
              <a:rPr lang="en-US" sz="6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Social Studies as Social Science; </a:t>
            </a:r>
            <a:endParaRPr lang="id-ID" sz="6400" i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23888" indent="0">
              <a:lnSpc>
                <a:spcPct val="150000"/>
              </a:lnSpc>
              <a:buNone/>
            </a:pPr>
            <a:r>
              <a:rPr lang="id-ID" sz="6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3.	 </a:t>
            </a:r>
            <a:r>
              <a:rPr lang="en-US" sz="64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Social Studies as Reflective Inquiry. </a:t>
            </a:r>
            <a:endParaRPr lang="id-ID" sz="6400" i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60363" indent="-360363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26603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211</TotalTime>
  <Words>993</Words>
  <Application>Microsoft Office PowerPoint</Application>
  <PresentationFormat>Widescreen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Schoolbook</vt:lpstr>
      <vt:lpstr>Wingdings</vt:lpstr>
      <vt:lpstr>Wingdings 2</vt:lpstr>
      <vt:lpstr>View</vt:lpstr>
      <vt:lpstr>Konsep Dasar  PENDIDKAN PANCASILA DAN KEWARGANEGARAAN</vt:lpstr>
      <vt:lpstr>Konsep Dasar</vt:lpstr>
      <vt:lpstr>Manfaat Pendidikan Pancasila dan Kewarganegaraan</vt:lpstr>
      <vt:lpstr>Proses Pembelajaran PPKn</vt:lpstr>
      <vt:lpstr>Perkembangan PKn</vt:lpstr>
      <vt:lpstr>Kronologi Perkembangan PPKn</vt:lpstr>
      <vt:lpstr>PowerPoint Presentation</vt:lpstr>
      <vt:lpstr>PowerPoint Presentation</vt:lpstr>
      <vt:lpstr>Prinsip Dasar Pembelajaran PPKn</vt:lpstr>
      <vt:lpstr>PowerPoint Presentation</vt:lpstr>
      <vt:lpstr>PowerPoint Presentation</vt:lpstr>
      <vt:lpstr>Langkah Prosedur pembelajaran Pendidikan Pancasila dan Kewarganegaraan </vt:lpstr>
      <vt:lpstr>Metode Pembelajaran</vt:lpstr>
      <vt:lpstr>Metode Inkuiri</vt:lpstr>
      <vt:lpstr>Portofolio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 PENDIDKAN PANCASILA DAN KEWARGANEGARAAN</dc:title>
  <dc:creator>Windows User</dc:creator>
  <cp:lastModifiedBy>Windows User</cp:lastModifiedBy>
  <cp:revision>18</cp:revision>
  <dcterms:created xsi:type="dcterms:W3CDTF">2021-02-20T05:29:50Z</dcterms:created>
  <dcterms:modified xsi:type="dcterms:W3CDTF">2021-02-20T10:36:00Z</dcterms:modified>
</cp:coreProperties>
</file>