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Nunito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Montserrat Light"/>
      <p:regular r:id="rId24"/>
      <p:bold r:id="rId25"/>
      <p:italic r:id="rId26"/>
      <p:boldItalic r:id="rId27"/>
    </p:embeddedFont>
    <p:embeddedFont>
      <p:font typeface="Nunito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hUk07bZV2PATDAIzUzC7qWn4fg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22" Type="http://schemas.openxmlformats.org/officeDocument/2006/relationships/font" Target="fonts/MontserratMedium-italic.fntdata"/><Relationship Id="rId21" Type="http://schemas.openxmlformats.org/officeDocument/2006/relationships/font" Target="fonts/MontserratMedium-bold.fntdata"/><Relationship Id="rId24" Type="http://schemas.openxmlformats.org/officeDocument/2006/relationships/font" Target="fonts/MontserratLight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Light-italic.fntdata"/><Relationship Id="rId25" Type="http://schemas.openxmlformats.org/officeDocument/2006/relationships/font" Target="fonts/MontserratLight-bold.fntdata"/><Relationship Id="rId28" Type="http://schemas.openxmlformats.org/officeDocument/2006/relationships/font" Target="fonts/NunitoSans-regular.fntdata"/><Relationship Id="rId27" Type="http://schemas.openxmlformats.org/officeDocument/2006/relationships/font" Target="fonts/Montserrat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Nunito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NunitoSans-boldItalic.fntdata"/><Relationship Id="rId30" Type="http://schemas.openxmlformats.org/officeDocument/2006/relationships/font" Target="fonts/NunitoSan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0" name="Google Shape;140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5" name="Google Shape;155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415600" y="349950"/>
            <a:ext cx="7749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5" name="Google Shape;25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1" y="0"/>
            <a:ext cx="12190801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8"/>
          <p:cNvPicPr preferRelativeResize="0"/>
          <p:nvPr/>
        </p:nvPicPr>
        <p:blipFill rotWithShape="1">
          <a:blip r:embed="rId2">
            <a:alphaModFix/>
          </a:blip>
          <a:srcRect b="82546" l="0" r="0" t="0"/>
          <a:stretch/>
        </p:blipFill>
        <p:spPr>
          <a:xfrm>
            <a:off x="0" y="0"/>
            <a:ext cx="12190800" cy="119684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6585528" y="2235200"/>
            <a:ext cx="506152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</a:pPr>
            <a:r>
              <a:rPr lang="en-US" sz="4400">
                <a:latin typeface="Montserrat Medium"/>
                <a:ea typeface="Montserrat Medium"/>
                <a:cs typeface="Montserrat Medium"/>
                <a:sym typeface="Montserrat Medium"/>
              </a:rPr>
              <a:t>PRAKARSA PERUBAHAN DENGAN KANVAS BAGJA</a:t>
            </a:r>
            <a:endParaRPr sz="4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790" y="1140836"/>
            <a:ext cx="5332670" cy="508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title"/>
          </p:nvPr>
        </p:nvSpPr>
        <p:spPr>
          <a:xfrm>
            <a:off x="415600" y="847000"/>
            <a:ext cx="46800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b="1" lang="en-US" sz="2400"/>
              <a:t>Kanvas Rancangan BAGJA</a:t>
            </a:r>
            <a:endParaRPr b="1" sz="2400"/>
          </a:p>
        </p:txBody>
      </p:sp>
      <p:sp>
        <p:nvSpPr>
          <p:cNvPr id="101" name="Google Shape;101;p2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811525" y="1928700"/>
            <a:ext cx="3930000" cy="7148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PERTANYAAN</a:t>
            </a:r>
            <a:endParaRPr b="0" i="0" sz="16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7868399" y="1928700"/>
            <a:ext cx="3930000" cy="7148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67"/>
              <a:buFont typeface="Montserrat"/>
              <a:buNone/>
            </a:pPr>
            <a:r>
              <a:rPr b="1" i="0" lang="en-US" sz="14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TINDAKAN/PENYELIDIKAN</a:t>
            </a:r>
            <a:br>
              <a:rPr b="1" i="0" lang="en-US" sz="14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0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yang perlu dilakukan utk menjawab pertanyaan</a:t>
            </a:r>
            <a:endParaRPr b="1" i="0" sz="1067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22051" y="5977600"/>
            <a:ext cx="790800" cy="7148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r>
              <a:t/>
            </a:r>
            <a:endParaRPr b="1" i="0" sz="1467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190917" y="5977600"/>
            <a:ext cx="2484000" cy="7148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unito San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A-tur eksekusi </a:t>
            </a:r>
            <a:r>
              <a:rPr b="0" i="1" lang="en-US" sz="2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(Deliver)</a:t>
            </a:r>
            <a:endParaRPr b="0" i="1" sz="20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901" y="6076951"/>
            <a:ext cx="601100" cy="60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522051" y="5163075"/>
            <a:ext cx="790800" cy="714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r>
              <a:t/>
            </a:r>
            <a:endParaRPr b="1" i="0" sz="1467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190917" y="5163075"/>
            <a:ext cx="2484000" cy="714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unito San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J-abarkan Rencana </a:t>
            </a:r>
            <a:r>
              <a:rPr b="0" i="1" lang="en-US" sz="2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(Design)</a:t>
            </a:r>
            <a:endParaRPr b="0" i="1" sz="20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101" y="5300626"/>
            <a:ext cx="524700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522051" y="4348551"/>
            <a:ext cx="790800" cy="714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r>
              <a:t/>
            </a:r>
            <a:endParaRPr b="1" i="0" sz="1467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1190917" y="4348551"/>
            <a:ext cx="2484000" cy="714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unito San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G-ali mimpi </a:t>
            </a:r>
            <a:r>
              <a:rPr b="0" i="1" lang="en-US" sz="2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(Dream)</a:t>
            </a:r>
            <a:endParaRPr b="0" i="1" sz="20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301" y="4416701"/>
            <a:ext cx="578300" cy="5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/>
          <p:nvPr/>
        </p:nvSpPr>
        <p:spPr>
          <a:xfrm>
            <a:off x="522051" y="3534025"/>
            <a:ext cx="790800" cy="7148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r>
              <a:t/>
            </a:r>
            <a:endParaRPr b="1" i="0" sz="1467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1190917" y="3534025"/>
            <a:ext cx="2484000" cy="7148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A-mbil pelajaran</a:t>
            </a:r>
            <a:endParaRPr b="1" i="0" sz="20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(Discover)</a:t>
            </a:r>
            <a:endParaRPr b="0" i="1" sz="20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7651" y="3644125"/>
            <a:ext cx="579600" cy="5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/>
          <p:nvPr/>
        </p:nvSpPr>
        <p:spPr>
          <a:xfrm>
            <a:off x="1190917" y="2719500"/>
            <a:ext cx="2484000" cy="7148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unito San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B-uat pertanyaan utama </a:t>
            </a:r>
            <a:r>
              <a:rPr b="0" i="1" lang="en-US" sz="2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(Define)</a:t>
            </a:r>
            <a:endParaRPr b="1" i="0" sz="1867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522051" y="2719500"/>
            <a:ext cx="790800" cy="7148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r>
              <a:t/>
            </a:r>
            <a:endParaRPr b="1" i="0" sz="1467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8" name="Google Shape;11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5101" y="2857051"/>
            <a:ext cx="524700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/>
        </p:nvSpPr>
        <p:spPr>
          <a:xfrm>
            <a:off x="522051" y="1928700"/>
            <a:ext cx="3152800" cy="714800"/>
          </a:xfrm>
          <a:prstGeom prst="rect">
            <a:avLst/>
          </a:prstGeom>
          <a:noFill/>
          <a:ln cap="flat" cmpd="sng" w="190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TAHAPAN</a:t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3811525" y="2731375"/>
            <a:ext cx="3930000" cy="714800"/>
          </a:xfrm>
          <a:prstGeom prst="rect">
            <a:avLst/>
          </a:prstGeom>
          <a:noFill/>
          <a:ln cap="flat" cmpd="sng" w="190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Membuat pertanyaan utama yang akan menentukan arah penyelidikan kekuatan/potensi/ peluang</a:t>
            </a:r>
            <a:endParaRPr b="0" i="0" sz="12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3811525" y="3534051"/>
            <a:ext cx="3930000" cy="714800"/>
          </a:xfrm>
          <a:prstGeom prst="rect">
            <a:avLst/>
          </a:prstGeom>
          <a:noFill/>
          <a:ln cap="flat" cmpd="sng" w="190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Menyusun pertanyaan lanjutan untuk menemukenali kekuatan/potensi/ peluang lewat penyelidikan</a:t>
            </a:r>
            <a:endParaRPr b="0" i="0" sz="12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3811525" y="4348551"/>
            <a:ext cx="3930000" cy="714800"/>
          </a:xfrm>
          <a:prstGeom prst="rect">
            <a:avLst/>
          </a:prstGeom>
          <a:noFill/>
          <a:ln cap="flat" cmpd="sng" w="190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Apa pertanyaan yang perlu diajukan agar dapat  menyusun deskripsi kolektif bilamana inisiatif terwujud?</a:t>
            </a:r>
            <a:endParaRPr b="0" i="0" sz="12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7868404" y="2731375"/>
            <a:ext cx="3930000" cy="714800"/>
          </a:xfrm>
          <a:prstGeom prst="rect">
            <a:avLst/>
          </a:prstGeom>
          <a:noFill/>
          <a:ln cap="flat" cmpd="sng" w="190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7868404" y="3534051"/>
            <a:ext cx="3930000" cy="714800"/>
          </a:xfrm>
          <a:prstGeom prst="rect">
            <a:avLst/>
          </a:prstGeom>
          <a:noFill/>
          <a:ln cap="flat" cmpd="sng" w="190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7868404" y="4348551"/>
            <a:ext cx="3930000" cy="714800"/>
          </a:xfrm>
          <a:prstGeom prst="rect">
            <a:avLst/>
          </a:prstGeom>
          <a:noFill/>
          <a:ln cap="flat" cmpd="sng" w="190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7868404" y="5205675"/>
            <a:ext cx="3930000" cy="714800"/>
          </a:xfrm>
          <a:prstGeom prst="rect">
            <a:avLst/>
          </a:prstGeom>
          <a:noFill/>
          <a:ln cap="flat" cmpd="sng" w="190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7868404" y="5965725"/>
            <a:ext cx="3930000" cy="714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3811525" y="5157137"/>
            <a:ext cx="3930000" cy="714800"/>
          </a:xfrm>
          <a:prstGeom prst="rect">
            <a:avLst/>
          </a:prstGeom>
          <a:noFill/>
          <a:ln cap="flat" cmpd="sng" w="190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Mengidentifikasi pertanyaan apa yang perlu diajukan agar dapat menyusun tindakan konkret  untuk mencapai tujuan</a:t>
            </a:r>
            <a:endParaRPr b="0" i="0" sz="12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3811525" y="5965725"/>
            <a:ext cx="3930000" cy="714800"/>
          </a:xfrm>
          <a:prstGeom prst="rect">
            <a:avLst/>
          </a:prstGeom>
          <a:noFill/>
          <a:ln cap="flat" cmpd="sng" w="190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Pertanyaan apa yang perlu diajukan agar kita dapat mendesain jalur komunikasi dan pengelolaan rencana kerja?</a:t>
            </a:r>
            <a:endParaRPr b="0" i="0" sz="12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522051" y="1472200"/>
            <a:ext cx="11276400" cy="380400"/>
          </a:xfrm>
          <a:prstGeom prst="rect">
            <a:avLst/>
          </a:prstGeom>
          <a:noFill/>
          <a:ln cap="flat" cmpd="sng" w="19050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Prakarsa Perubahan: </a:t>
            </a:r>
            <a:endParaRPr b="0" i="0" sz="12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3880067" y="2857067"/>
            <a:ext cx="3800000" cy="37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3"/>
              <a:buFont typeface="Nunito"/>
              <a:buNone/>
            </a:pPr>
            <a:r>
              <a:rPr b="0" i="0" lang="en-US" sz="2533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Mengapa pertanyaan?</a:t>
            </a:r>
            <a:endParaRPr b="0" i="0" sz="2533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3"/>
              <a:buFont typeface="Calibri"/>
              <a:buNone/>
            </a:pPr>
            <a:r>
              <a:t/>
            </a:r>
            <a:endParaRPr b="0" i="0" sz="2533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3"/>
              <a:buFont typeface="Nunito"/>
              <a:buNone/>
            </a:pPr>
            <a:r>
              <a:rPr b="0" i="0" lang="en-US" sz="2533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Untuk apa pertanyaan-pertanyaan itu dibuat?</a:t>
            </a:r>
            <a:endParaRPr b="0" i="0" sz="2533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5782633" y="3090300"/>
            <a:ext cx="356800" cy="601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4524467" y="1472200"/>
            <a:ext cx="2484000" cy="1648400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2"/>
          <p:cNvGrpSpPr/>
          <p:nvPr/>
        </p:nvGrpSpPr>
        <p:grpSpPr>
          <a:xfrm>
            <a:off x="7406167" y="3120600"/>
            <a:ext cx="3993767" cy="3097200"/>
            <a:chOff x="5554625" y="2340450"/>
            <a:chExt cx="2995325" cy="2322900"/>
          </a:xfrm>
        </p:grpSpPr>
        <p:sp>
          <p:nvSpPr>
            <p:cNvPr id="135" name="Google Shape;135;p2"/>
            <p:cNvSpPr/>
            <p:nvPr/>
          </p:nvSpPr>
          <p:spPr>
            <a:xfrm>
              <a:off x="6185350" y="2340450"/>
              <a:ext cx="2364600" cy="23229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rgbClr val="CC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33"/>
                <a:buFont typeface="Nunito"/>
                <a:buNone/>
              </a:pPr>
              <a:r>
                <a:rPr b="0" i="0" lang="en-US" sz="2533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fasilitasi</a:t>
              </a:r>
              <a:endParaRPr b="0" i="0" sz="2533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33"/>
                <a:buFont typeface="Nunito"/>
                <a:buNone/>
              </a:pPr>
              <a:r>
                <a:rPr b="1" i="0" lang="en-US" sz="2533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perubahan</a:t>
              </a:r>
              <a:endParaRPr b="1" i="0" sz="2533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33"/>
                <a:buFont typeface="Nunito"/>
                <a:buNone/>
              </a:pPr>
              <a:r>
                <a:rPr b="0" i="0" lang="en-US" sz="2533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(organik)</a:t>
              </a:r>
              <a:endParaRPr b="0" i="0" sz="2533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rot="-5400000">
              <a:off x="5991575" y="2956500"/>
              <a:ext cx="267600" cy="11415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7"/>
                <a:buFont typeface="Calibri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/>
          <p:nvPr/>
        </p:nvSpPr>
        <p:spPr>
          <a:xfrm>
            <a:off x="8014359" y="2630616"/>
            <a:ext cx="3400400" cy="3538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43927" lvl="0" marL="2370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3" name="Google Shape;143;p3"/>
          <p:cNvSpPr txBox="1"/>
          <p:nvPr>
            <p:ph idx="12" type="sldNum"/>
          </p:nvPr>
        </p:nvSpPr>
        <p:spPr>
          <a:xfrm>
            <a:off x="11028757" y="5732378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3"/>
          <p:cNvSpPr txBox="1"/>
          <p:nvPr/>
        </p:nvSpPr>
        <p:spPr>
          <a:xfrm>
            <a:off x="4503959" y="2630583"/>
            <a:ext cx="3400400" cy="3538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52394" lvl="0" marL="2412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4503973" y="1755183"/>
            <a:ext cx="3400400" cy="800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PERTANYAAN</a:t>
            </a:r>
            <a:endParaRPr b="0" i="0" sz="16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8014364" y="1755183"/>
            <a:ext cx="3400400" cy="8000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7"/>
              <a:buFont typeface="Montserrat"/>
              <a:buNone/>
            </a:pPr>
            <a:r>
              <a:rPr b="1" i="0" lang="en-US" sz="10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DAFTAR </a:t>
            </a:r>
            <a:r>
              <a:rPr b="1" i="0" lang="en-US" sz="14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TINDAKAN/PENYELIDIKAN</a:t>
            </a:r>
            <a:br>
              <a:rPr b="1" i="0" lang="en-US" sz="14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0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yang perlu dilakukan untuk menjawab pertanyaan</a:t>
            </a:r>
            <a:endParaRPr b="1" i="0" sz="1067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1034559" y="1755183"/>
            <a:ext cx="3327200" cy="8000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unito San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B-uat pertanyaan utama </a:t>
            </a:r>
            <a:r>
              <a:rPr b="0" i="1" lang="en-US" sz="2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(Define)</a:t>
            </a:r>
            <a:endParaRPr b="1" i="0" sz="1867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38659" y="1755183"/>
            <a:ext cx="790800" cy="8000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r>
              <a:t/>
            </a:r>
            <a:endParaRPr b="1" i="0" sz="1467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9" name="Google Shape;14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93" y="1892734"/>
            <a:ext cx="524700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"/>
          <p:cNvSpPr txBox="1"/>
          <p:nvPr/>
        </p:nvSpPr>
        <p:spPr>
          <a:xfrm>
            <a:off x="1006459" y="2630483"/>
            <a:ext cx="3327200" cy="3538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0127" lvl="0" marL="2370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Membuat pertanyaan utama yang akan </a:t>
            </a: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menentukan arah </a:t>
            </a: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penyelidikan kekuatan/potensi/ peluang; </a:t>
            </a: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mendefinisikan</a:t>
            </a: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tujuan; pertanyaan dibuat untuk </a:t>
            </a: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memprovokasi</a:t>
            </a: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/ menginisiasi perubahan (prakarsa)</a:t>
            </a:r>
            <a:endParaRPr b="0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20127" lvl="0" marL="2370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Melakukan tindakan untuk menggalang atau membangun </a:t>
            </a: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koalisi tim perubahan </a:t>
            </a: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&gt; dukungan, urgensitas</a:t>
            </a:r>
            <a:endParaRPr b="0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1" name="Google Shape;151;p3"/>
          <p:cNvSpPr txBox="1"/>
          <p:nvPr>
            <p:ph type="title"/>
          </p:nvPr>
        </p:nvSpPr>
        <p:spPr>
          <a:xfrm>
            <a:off x="0" y="1040383"/>
            <a:ext cx="12192000" cy="7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43"/>
              <a:buNone/>
            </a:pPr>
            <a:r>
              <a:rPr b="1" lang="en-US" sz="2400"/>
              <a:t>BAGJA | Prakarsa perubahan</a:t>
            </a:r>
            <a:r>
              <a:rPr b="1" lang="en-US" sz="1867"/>
              <a:t>: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/>
          <p:nvPr/>
        </p:nvSpPr>
        <p:spPr>
          <a:xfrm>
            <a:off x="4730363" y="1159773"/>
            <a:ext cx="3400400" cy="800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PERTANYAAN</a:t>
            </a:r>
            <a:endParaRPr b="0" i="0" sz="16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8240749" y="2035210"/>
            <a:ext cx="3400400" cy="4122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43927" lvl="0" marL="2370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4730349" y="2035173"/>
            <a:ext cx="3400400" cy="4122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43927" lvl="0" marL="2370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8240754" y="1159773"/>
            <a:ext cx="3400400" cy="8000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7"/>
              <a:buFont typeface="Montserrat"/>
              <a:buNone/>
            </a:pPr>
            <a:r>
              <a:rPr b="1" i="0" lang="en-US" sz="10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DAFTAR </a:t>
            </a:r>
            <a:r>
              <a:rPr b="1" i="0" lang="en-US" sz="14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TINDAKAN/PENYELIDIKAN</a:t>
            </a:r>
            <a:br>
              <a:rPr b="1" i="0" lang="en-US" sz="14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0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yang perlu dilakukan untuk menjawab pertanyaan</a:t>
            </a:r>
            <a:endParaRPr b="1" i="0" sz="1067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365049" y="1159773"/>
            <a:ext cx="790800" cy="8000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r>
              <a:t/>
            </a:r>
            <a:endParaRPr b="1" i="0" sz="1467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260949" y="1159773"/>
            <a:ext cx="3327200" cy="8000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A-mbil pelajaran</a:t>
            </a:r>
            <a:endParaRPr b="1" i="0" sz="20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(Discover)</a:t>
            </a:r>
            <a:endParaRPr b="0" i="1" sz="20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33" y="1269873"/>
            <a:ext cx="579600" cy="5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 txBox="1"/>
          <p:nvPr/>
        </p:nvSpPr>
        <p:spPr>
          <a:xfrm>
            <a:off x="1232849" y="2035073"/>
            <a:ext cx="3327200" cy="4122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0127" lvl="0" marL="2370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Nunito Sans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Menyusun pertanyaan lanjutan untuk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menemukenali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kekuatan/potensi/peluang lewat penyelidikan; </a:t>
            </a: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mengidentifikasi/ mengapresiasi</a:t>
            </a: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yang terbaik dari apa yang telah ada, menemukan "inti positif"; setiap pertanyaan dibuat dengan hati-hati dan </a:t>
            </a: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sifatnya positif</a:t>
            </a:r>
            <a:endParaRPr b="1" i="0" sz="16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20127" lvl="0" marL="2370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Nunito Sans"/>
              <a:buChar char="●"/>
            </a:pPr>
            <a:r>
              <a:rPr b="0" i="0" lang="en-US" sz="16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Menentukan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cara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 kita menggali fakta,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memperoleh data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, diskusi kelompok kecil/besar, survei individu, multi unsur</a:t>
            </a:r>
            <a:endParaRPr b="0" i="0" sz="16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/>
        </p:nvSpPr>
        <p:spPr>
          <a:xfrm>
            <a:off x="8176095" y="2016423"/>
            <a:ext cx="3630400" cy="4319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43927" lvl="0" marL="2370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4665695" y="2016700"/>
            <a:ext cx="3400400" cy="4319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43927" lvl="0" marL="2370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8176095" y="1141300"/>
            <a:ext cx="3630400" cy="8000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7"/>
              <a:buFont typeface="Montserrat"/>
              <a:buNone/>
            </a:pPr>
            <a:r>
              <a:rPr b="1" i="0" lang="en-US" sz="10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DAFTAR </a:t>
            </a:r>
            <a:r>
              <a:rPr b="1" i="0" lang="en-US" sz="14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TINDAKAN/PENYELIDIKAN</a:t>
            </a:r>
            <a:br>
              <a:rPr b="1" i="0" lang="en-US" sz="14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0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yang perlu dilakukan untuk menjawab pertanyaan</a:t>
            </a:r>
            <a:endParaRPr b="1" i="0" sz="1067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300395" y="1141300"/>
            <a:ext cx="790800" cy="8000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r>
              <a:t/>
            </a:r>
            <a:endParaRPr b="1" i="0" sz="1467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1196295" y="1141300"/>
            <a:ext cx="3327200" cy="8000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unito San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G-ali mimpi</a:t>
            </a:r>
            <a:endParaRPr b="1" i="0" sz="20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unito Sans"/>
              <a:buNone/>
            </a:pPr>
            <a:r>
              <a:rPr b="0" i="1" lang="en-US" sz="2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(Dream)</a:t>
            </a:r>
            <a:endParaRPr b="0" i="1" sz="20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1168195" y="2016600"/>
            <a:ext cx="3327200" cy="4319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594" lvl="0" marL="2285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unito San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menyusun deskripsi kolektif bilamana inisiatif terwujud</a:t>
            </a:r>
            <a:endParaRPr b="0" i="0" sz="18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28594" lvl="0" marL="228594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unito San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membayangkan dan menggambarkan masa depan</a:t>
            </a:r>
            <a:endParaRPr b="0" i="0" sz="18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28594" lvl="0" marL="228594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unito San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gambaran masa depan dimunculkan dari contoh-contoh yang membumi dari masa lalu yang positif</a:t>
            </a:r>
            <a:endParaRPr b="0" i="0" sz="18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28594" lvl="0" marL="2285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unito San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mengalokasikan kesempatan untuk berproses bersama, multi unsur (kapan, di mana, siapa saja).</a:t>
            </a:r>
            <a:endParaRPr b="0" i="0" sz="18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629" y="1209451"/>
            <a:ext cx="578300" cy="5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4665709" y="1141300"/>
            <a:ext cx="3400400" cy="800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PERTANYAAN</a:t>
            </a:r>
            <a:endParaRPr b="0" i="0" sz="16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/>
          <p:nvPr/>
        </p:nvSpPr>
        <p:spPr>
          <a:xfrm>
            <a:off x="8092967" y="1933640"/>
            <a:ext cx="3400400" cy="43196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43927" lvl="0" marL="2370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4582567" y="1933605"/>
            <a:ext cx="3400400" cy="43196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592" lvl="0" marL="3047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8092972" y="1058172"/>
            <a:ext cx="3400400" cy="8000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7"/>
              <a:buFont typeface="Montserrat"/>
              <a:buNone/>
            </a:pPr>
            <a:r>
              <a:rPr b="1" i="0" lang="en-US" sz="10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DAFTAR </a:t>
            </a:r>
            <a:r>
              <a:rPr b="1" i="0" lang="en-US" sz="14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TINDAKAN/PENYELIDIKAN</a:t>
            </a:r>
            <a:br>
              <a:rPr b="1" i="0" lang="en-US" sz="14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0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yang perlu dilakukan untuk menjawab pertanyaan</a:t>
            </a:r>
            <a:endParaRPr b="1" i="0" sz="1067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217267" y="1058172"/>
            <a:ext cx="790800" cy="8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r>
              <a:t/>
            </a:r>
            <a:endParaRPr b="1" i="0" sz="1467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1113167" y="1058172"/>
            <a:ext cx="3327200" cy="8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unito San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J-abarkan Rencana </a:t>
            </a:r>
            <a:r>
              <a:rPr b="0" i="1" lang="en-US" sz="2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(Design)</a:t>
            </a:r>
            <a:endParaRPr b="0" i="1" sz="20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1085067" y="1933472"/>
            <a:ext cx="3327200" cy="43196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594" lvl="0" marL="2412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Mengidentifikasi </a:t>
            </a: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tindakan konkret</a:t>
            </a: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 yang diperlukan untuk menjalankan langkah-langkah kecil </a:t>
            </a: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sederhana</a:t>
            </a: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yang dapat dilakukan segera, dan langkah </a:t>
            </a: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berani/terobosan</a:t>
            </a: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yang akan memudahkan keseluruhan pencapaian; </a:t>
            </a:r>
            <a:endParaRPr b="0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28594" lvl="0" marL="2412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Menciptakan organisasi yang ideal demi mencapai mimpi; </a:t>
            </a:r>
            <a:endParaRPr b="0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28594" lvl="0" marL="2412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Mempertahankan perubahan positif, atau menindaklanjuti masa lalu organisasi yang paling positif dan potensial</a:t>
            </a:r>
            <a:endParaRPr b="0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28594" lvl="0" marL="2412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Menyusun definisi kesuksesan pencapaian bertahap</a:t>
            </a:r>
            <a:endParaRPr b="0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301" y="1195722"/>
            <a:ext cx="524700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 txBox="1"/>
          <p:nvPr/>
        </p:nvSpPr>
        <p:spPr>
          <a:xfrm>
            <a:off x="4582581" y="1058172"/>
            <a:ext cx="3400400" cy="800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PERTANYAAN</a:t>
            </a:r>
            <a:endParaRPr b="0" i="0" sz="16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/>
          <p:nvPr/>
        </p:nvSpPr>
        <p:spPr>
          <a:xfrm>
            <a:off x="8166858" y="1905931"/>
            <a:ext cx="3400400" cy="42308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43927" lvl="0" marL="2370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4656458" y="1905896"/>
            <a:ext cx="3400400" cy="42308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99478" lvl="0" marL="2285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None/>
            </a:pPr>
            <a:r>
              <a:t/>
            </a:r>
            <a:endParaRPr b="0" i="0" sz="1467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1158958" y="1905763"/>
            <a:ext cx="3327200" cy="42308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594" lvl="0" marL="2412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Menentukan siapa yang </a:t>
            </a: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berperan</a:t>
            </a: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dalam pengambilan keputusan; </a:t>
            </a:r>
            <a:endParaRPr b="0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28594" lvl="0" marL="2412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Merupakan awal dari </a:t>
            </a: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penciptaan ‘</a:t>
            </a:r>
            <a:r>
              <a:rPr b="1" i="1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budaya belajar apresiatif’</a:t>
            </a: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yang berkelanjutan; </a:t>
            </a:r>
            <a:endParaRPr b="0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28594" lvl="0" marL="2412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Menyelaraskan interaksi </a:t>
            </a: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setiap orang (unsur) terlibat agar dapat bersama-sama menciptakan </a:t>
            </a: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(co-create) masa depan</a:t>
            </a:r>
            <a:endParaRPr b="1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28594" lvl="0" marL="2412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Mendesain jalur</a:t>
            </a:r>
            <a:r>
              <a:rPr b="0" i="0" lang="en-US" sz="16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komunikasi dan pengelolaan rutinitas (misal: protokol/SOP, knowledge management, monev/refleksi)</a:t>
            </a:r>
            <a:endParaRPr b="0" i="0" sz="16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8166863" y="1030463"/>
            <a:ext cx="3400400" cy="8000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7"/>
              <a:buFont typeface="Montserrat"/>
              <a:buNone/>
            </a:pPr>
            <a:r>
              <a:rPr b="1" i="0" lang="en-US" sz="10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DAFTAR </a:t>
            </a:r>
            <a:r>
              <a:rPr b="1" i="0" lang="en-US" sz="14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TINDAKAN/PENYELIDIKAN</a:t>
            </a:r>
            <a:br>
              <a:rPr b="1" i="0" lang="en-US" sz="14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0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yang perlu dilakukan untuk menjawab pertanyaan</a:t>
            </a:r>
            <a:endParaRPr b="1" i="0" sz="1067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291158" y="1030463"/>
            <a:ext cx="790800" cy="8000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r>
              <a:t/>
            </a:r>
            <a:endParaRPr b="1" i="0" sz="1467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1187058" y="1030463"/>
            <a:ext cx="3327200" cy="8000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unito San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A-tur eksekusi</a:t>
            </a:r>
            <a:endParaRPr b="1" i="0" sz="20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unito Sans"/>
              <a:buNone/>
            </a:pPr>
            <a:r>
              <a:rPr b="0" i="1" lang="en-US" sz="2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(Deliver)</a:t>
            </a:r>
            <a:endParaRPr b="0" i="1" sz="2000" u="none" cap="none" strike="noStrik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02" name="Google Shape;20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992" y="1129814"/>
            <a:ext cx="601100" cy="60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7"/>
          <p:cNvSpPr txBox="1"/>
          <p:nvPr/>
        </p:nvSpPr>
        <p:spPr>
          <a:xfrm>
            <a:off x="4656472" y="1030463"/>
            <a:ext cx="3400400" cy="800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PERTANYAAN</a:t>
            </a:r>
            <a:endParaRPr b="0" i="0" sz="16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2021-11-21T08:20:40Z</dcterms:created>
  <dc:creator>Lea Kesuma</dc:creator>
</cp:coreProperties>
</file>