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3" r:id="rId4"/>
    <p:sldMasterId id="214748367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5143500" cx="9144000"/>
  <p:notesSz cx="6858000" cy="9144000"/>
  <p:embeddedFontLst>
    <p:embeddedFont>
      <p:font typeface="Nunito"/>
      <p:regular r:id="rId12"/>
      <p:bold r:id="rId13"/>
      <p:italic r:id="rId14"/>
      <p:boldItalic r:id="rId15"/>
    </p:embeddedFont>
    <p:embeddedFont>
      <p:font typeface="Montserrat"/>
      <p:regular r:id="rId16"/>
      <p:bold r:id="rId17"/>
      <p:italic r:id="rId18"/>
      <p:boldItalic r:id="rId19"/>
    </p:embeddedFont>
    <p:embeddedFont>
      <p:font typeface="Montserrat Light"/>
      <p:regular r:id="rId20"/>
      <p:bold r:id="rId21"/>
      <p:italic r:id="rId22"/>
      <p:boldItalic r:id="rId23"/>
    </p:embeddedFont>
    <p:embeddedFont>
      <p:font typeface="Nunito Sans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Light-regular.fntdata"/><Relationship Id="rId22" Type="http://schemas.openxmlformats.org/officeDocument/2006/relationships/font" Target="fonts/MontserratLight-italic.fntdata"/><Relationship Id="rId21" Type="http://schemas.openxmlformats.org/officeDocument/2006/relationships/font" Target="fonts/MontserratLight-bold.fntdata"/><Relationship Id="rId24" Type="http://schemas.openxmlformats.org/officeDocument/2006/relationships/font" Target="fonts/NunitoSans-regular.fntdata"/><Relationship Id="rId23" Type="http://schemas.openxmlformats.org/officeDocument/2006/relationships/font" Target="fonts/MontserratLight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NunitoSans-italic.fntdata"/><Relationship Id="rId25" Type="http://schemas.openxmlformats.org/officeDocument/2006/relationships/font" Target="fonts/NunitoSans-bold.fntdata"/><Relationship Id="rId27" Type="http://schemas.openxmlformats.org/officeDocument/2006/relationships/font" Target="fonts/NunitoSans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Nunito-bold.fntdata"/><Relationship Id="rId12" Type="http://schemas.openxmlformats.org/officeDocument/2006/relationships/font" Target="fonts/Nunito-regular.fntdata"/><Relationship Id="rId15" Type="http://schemas.openxmlformats.org/officeDocument/2006/relationships/font" Target="fonts/Nunito-boldItalic.fntdata"/><Relationship Id="rId14" Type="http://schemas.openxmlformats.org/officeDocument/2006/relationships/font" Target="fonts/Nunito-italic.fntdata"/><Relationship Id="rId17" Type="http://schemas.openxmlformats.org/officeDocument/2006/relationships/font" Target="fonts/Montserrat-bold.fntdata"/><Relationship Id="rId16" Type="http://schemas.openxmlformats.org/officeDocument/2006/relationships/font" Target="fonts/Montserrat-regular.fntdata"/><Relationship Id="rId19" Type="http://schemas.openxmlformats.org/officeDocument/2006/relationships/font" Target="fonts/Montserrat-boldItalic.fntdata"/><Relationship Id="rId18" Type="http://schemas.openxmlformats.org/officeDocument/2006/relationships/font" Target="fonts/Montserrat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049bbb66b6_0_1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g1049bbb66b6_0_1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2" name="Google Shape;112;g1049bbb66b6_0_12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049bbb66b6_0_1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g1049bbb66b6_0_1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1049bbb66b6_0_14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049bbb66b6_0_1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g1049bbb66b6_0_15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g1049bbb66b6_0_15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049bbb66b6_0_1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g1049bbb66b6_0_1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g1049bbb66b6_0_16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049bbb66b6_0_1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g1049bbb66b6_0_1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g1049bbb66b6_0_18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 1">
  <p:cSld name="SECTION_HEADER_2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title"/>
          </p:nvPr>
        </p:nvSpPr>
        <p:spPr>
          <a:xfrm>
            <a:off x="311700" y="262463"/>
            <a:ext cx="58122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Montserrat"/>
              <a:buNone/>
              <a:defRPr sz="27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Montserrat"/>
              <a:buNone/>
              <a:defRPr sz="27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Montserrat"/>
              <a:buNone/>
              <a:defRPr sz="27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Montserrat"/>
              <a:buNone/>
              <a:defRPr sz="27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Montserrat"/>
              <a:buNone/>
              <a:defRPr sz="27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Montserrat"/>
              <a:buNone/>
              <a:defRPr sz="27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Montserrat"/>
              <a:buNone/>
              <a:defRPr sz="27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Montserrat"/>
              <a:buNone/>
              <a:defRPr sz="27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Montserrat"/>
              <a:buNone/>
              <a:defRPr sz="27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2" name="Google Shape;6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1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4" name="Google Shape;7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2" name="Google Shape;82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8" name="Google Shape;88;p2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9" name="Google Shape;89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6" name="Google Shape;96;p2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7" name="Google Shape;97;p2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8" name="Google Shape;98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1" name="Google Shape;101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4" name="Google Shape;104;p2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5" name="Google Shape;105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8" name="Google Shape;108;p27"/>
          <p:cNvSpPr txBox="1"/>
          <p:nvPr>
            <p:ph idx="12" type="sldNum"/>
          </p:nvPr>
        </p:nvSpPr>
        <p:spPr>
          <a:xfrm>
            <a:off x="8472458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1.xml"/><Relationship Id="rId1" Type="http://schemas.openxmlformats.org/officeDocument/2006/relationships/image" Target="../media/image1.jpg"/><Relationship Id="rId2" Type="http://schemas.openxmlformats.org/officeDocument/2006/relationships/image" Target="../media/image3.jpg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3.xml"/><Relationship Id="rId17" Type="http://schemas.openxmlformats.org/officeDocument/2006/relationships/theme" Target="../theme/theme3.xml"/><Relationship Id="rId1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76" y="0"/>
            <a:ext cx="9143102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13"/>
          <p:cNvPicPr preferRelativeResize="0"/>
          <p:nvPr/>
        </p:nvPicPr>
        <p:blipFill rotWithShape="1">
          <a:blip r:embed="rId2">
            <a:alphaModFix/>
          </a:blip>
          <a:srcRect b="84422" l="0" r="0" t="0"/>
          <a:stretch/>
        </p:blipFill>
        <p:spPr>
          <a:xfrm>
            <a:off x="0" y="0"/>
            <a:ext cx="9144000" cy="801175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</p:sldLayoutIdLst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8"/>
          <p:cNvSpPr txBox="1"/>
          <p:nvPr/>
        </p:nvSpPr>
        <p:spPr>
          <a:xfrm>
            <a:off x="1042400" y="1817250"/>
            <a:ext cx="2495400" cy="31149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61925" lvl="0" marL="177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"/>
              <a:buFont typeface="Nunito Sans"/>
              <a:buChar char="●"/>
            </a:pPr>
            <a:r>
              <a:rPr lang="en" sz="11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P</a:t>
            </a:r>
            <a:r>
              <a:rPr b="0" i="0" lang="en" sz="115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ertanyaan utama </a:t>
            </a:r>
            <a:r>
              <a:rPr lang="en" sz="11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dibuat untuk </a:t>
            </a:r>
            <a:r>
              <a:rPr i="0" lang="en" sz="115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menentukan arah penyelidikan kekuatan/</a:t>
            </a:r>
            <a:r>
              <a:rPr lang="en" sz="11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aset/</a:t>
            </a:r>
            <a:r>
              <a:rPr i="0" lang="en" sz="115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potensi/peluang;</a:t>
            </a:r>
            <a:r>
              <a:rPr lang="en" sz="11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 </a:t>
            </a:r>
            <a:r>
              <a:rPr i="0" lang="en" sz="115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mendefinisikan tujuan</a:t>
            </a:r>
            <a:r>
              <a:rPr lang="en" sz="11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, </a:t>
            </a:r>
            <a:r>
              <a:rPr i="0" lang="en" sz="115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memprovokasi</a:t>
            </a:r>
            <a:r>
              <a:rPr lang="en" sz="11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 atau </a:t>
            </a:r>
            <a:r>
              <a:rPr i="0" lang="en" sz="115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menginisiasi perubahan (prakarsa). </a:t>
            </a:r>
            <a:r>
              <a:rPr lang="en" sz="11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B</a:t>
            </a:r>
            <a:r>
              <a:rPr i="0" lang="en" sz="115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iasanya h</a:t>
            </a:r>
            <a:r>
              <a:rPr lang="en" sz="11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anya </a:t>
            </a:r>
            <a:r>
              <a:rPr i="0" lang="en" sz="115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1 atau 2 saja. Secara redaksional </a:t>
            </a:r>
            <a:r>
              <a:rPr lang="en" sz="11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menyertakan </a:t>
            </a:r>
            <a:r>
              <a:rPr i="0" lang="en" sz="115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dengan prakarsa perubahan yang telah ditulis.</a:t>
            </a:r>
            <a:endParaRPr sz="115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161925" lvl="0" marL="177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"/>
              <a:buFont typeface="Nunito Sans"/>
              <a:buChar char="●"/>
            </a:pPr>
            <a:r>
              <a:rPr lang="en" sz="11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T</a:t>
            </a:r>
            <a:r>
              <a:rPr b="0" i="0" lang="en" sz="115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indakan yang diharapkan pada tahap ini d</a:t>
            </a:r>
            <a:r>
              <a:rPr lang="en" sz="11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apat dilakukan </a:t>
            </a:r>
            <a:r>
              <a:rPr b="0" i="0" lang="en" sz="115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untuk menggalang atau membangun </a:t>
            </a:r>
            <a:r>
              <a:rPr i="0" lang="en" sz="115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tim perubahan,</a:t>
            </a:r>
            <a:r>
              <a:rPr lang="en" sz="11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 mendapatkan </a:t>
            </a:r>
            <a:r>
              <a:rPr b="0" i="0" lang="en" sz="115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dukungan, serta konfirmasi </a:t>
            </a:r>
            <a:r>
              <a:rPr lang="en" sz="11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tingkat prioritas (urgensi) dari prakarsa perubahan yang dibuat</a:t>
            </a:r>
            <a:endParaRPr b="0" i="0" sz="115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15" name="Google Shape;115;p28"/>
          <p:cNvSpPr txBox="1"/>
          <p:nvPr/>
        </p:nvSpPr>
        <p:spPr>
          <a:xfrm>
            <a:off x="6298325" y="1817367"/>
            <a:ext cx="2550300" cy="31149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16" name="Google Shape;116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7" name="Google Shape;117;p28"/>
          <p:cNvSpPr txBox="1"/>
          <p:nvPr/>
        </p:nvSpPr>
        <p:spPr>
          <a:xfrm>
            <a:off x="3665525" y="1817338"/>
            <a:ext cx="2550300" cy="31149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18" name="Google Shape;118;p28"/>
          <p:cNvSpPr txBox="1"/>
          <p:nvPr/>
        </p:nvSpPr>
        <p:spPr>
          <a:xfrm>
            <a:off x="3665536" y="1160775"/>
            <a:ext cx="2550300" cy="6000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PERTANYAAN</a:t>
            </a:r>
            <a:endParaRPr b="0" i="0" sz="1200" u="none" cap="none" strike="noStrike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9" name="Google Shape;119;p28"/>
          <p:cNvSpPr txBox="1"/>
          <p:nvPr/>
        </p:nvSpPr>
        <p:spPr>
          <a:xfrm>
            <a:off x="6298329" y="1160775"/>
            <a:ext cx="2550300" cy="6000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DAFTAR </a:t>
            </a:r>
            <a:r>
              <a:rPr b="1" i="0" lang="en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TINDAKAN/PENYELIDIKAN</a:t>
            </a:r>
            <a:br>
              <a:rPr b="1" i="0" lang="en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i="0" lang="en" sz="8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yang perlu dilakukan untuk menjawab pertanyaan</a:t>
            </a:r>
            <a:endParaRPr b="1" i="0" sz="8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" name="Google Shape;120;p28"/>
          <p:cNvSpPr/>
          <p:nvPr/>
        </p:nvSpPr>
        <p:spPr>
          <a:xfrm>
            <a:off x="1063475" y="1160775"/>
            <a:ext cx="2495400" cy="600000"/>
          </a:xfrm>
          <a:prstGeom prst="rect">
            <a:avLst/>
          </a:prstGeom>
          <a:solidFill>
            <a:srgbClr val="A64D7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B-uat pertanyaan utama </a:t>
            </a:r>
            <a:r>
              <a:rPr b="0" i="1" lang="en" sz="15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(Define)</a:t>
            </a:r>
            <a:endParaRPr b="1" i="0" sz="1400" u="none" cap="none" strike="noStrik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1" name="Google Shape;121;p28"/>
          <p:cNvSpPr/>
          <p:nvPr/>
        </p:nvSpPr>
        <p:spPr>
          <a:xfrm>
            <a:off x="391550" y="1160775"/>
            <a:ext cx="593100" cy="600000"/>
          </a:xfrm>
          <a:prstGeom prst="rect">
            <a:avLst/>
          </a:prstGeom>
          <a:solidFill>
            <a:srgbClr val="A64D7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0" sz="1100" u="none" cap="none" strike="noStrik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22" name="Google Shape;12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1325" y="1263938"/>
            <a:ext cx="393525" cy="393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8"/>
          <p:cNvSpPr txBox="1"/>
          <p:nvPr>
            <p:ph type="title"/>
          </p:nvPr>
        </p:nvSpPr>
        <p:spPr>
          <a:xfrm>
            <a:off x="391550" y="771525"/>
            <a:ext cx="8457000" cy="332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14285"/>
              <a:buNone/>
            </a:pPr>
            <a:r>
              <a:rPr b="1" lang="en" sz="1400">
                <a:latin typeface="Montserrat"/>
                <a:ea typeface="Montserrat"/>
                <a:cs typeface="Montserrat"/>
                <a:sym typeface="Montserrat"/>
              </a:rPr>
              <a:t>BAGJA | Prakarsa perubahan: 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9"/>
          <p:cNvSpPr txBox="1"/>
          <p:nvPr/>
        </p:nvSpPr>
        <p:spPr>
          <a:xfrm>
            <a:off x="987500" y="1469575"/>
            <a:ext cx="2550300" cy="34392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61925" lvl="0" marL="177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Font typeface="Nunito Sans"/>
              <a:buChar char="●"/>
            </a:pPr>
            <a:r>
              <a:rPr lang="en" sz="1150">
                <a:latin typeface="Nunito Sans"/>
                <a:ea typeface="Nunito Sans"/>
                <a:cs typeface="Nunito Sans"/>
                <a:sym typeface="Nunito Sans"/>
              </a:rPr>
              <a:t>Pertanyaan di tahap ini adalah </a:t>
            </a:r>
            <a:r>
              <a:rPr i="0" lang="en" sz="1150" u="none" cap="none" strike="noStrike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pertanyaan-pertanyaan lanjutan untuk menemukenali kekuatan/ aset/potensi/peluang </a:t>
            </a:r>
            <a:r>
              <a:rPr lang="en" sz="11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lewat kegiatan penyelidikan;</a:t>
            </a:r>
            <a:r>
              <a:rPr lang="en" sz="1150">
                <a:latin typeface="Nunito Sans"/>
                <a:ea typeface="Nunito Sans"/>
                <a:cs typeface="Nunito Sans"/>
                <a:sym typeface="Nunito Sans"/>
              </a:rPr>
              <a:t> </a:t>
            </a:r>
            <a:r>
              <a:rPr i="0" lang="en" sz="115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mengidentifikasi/mengapresiasi yang terbaik dari apa yang telah ada, menemukan "inti positif"</a:t>
            </a:r>
            <a:r>
              <a:rPr lang="en" sz="11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. Tiap </a:t>
            </a:r>
            <a:r>
              <a:rPr i="0" lang="en" sz="115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pertanyaan dibuat dengan hati-hati dan </a:t>
            </a:r>
            <a:r>
              <a:rPr lang="en" sz="11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bernada </a:t>
            </a:r>
            <a:r>
              <a:rPr i="0" lang="en" sz="115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positif.</a:t>
            </a:r>
            <a:endParaRPr sz="1150">
              <a:latin typeface="Nunito Sans"/>
              <a:ea typeface="Nunito Sans"/>
              <a:cs typeface="Nunito Sans"/>
              <a:sym typeface="Nunito Sans"/>
            </a:endParaRPr>
          </a:p>
          <a:p>
            <a:pPr indent="-161925" lvl="0" marL="177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Font typeface="Nunito Sans"/>
              <a:buChar char="●"/>
            </a:pPr>
            <a:r>
              <a:rPr lang="en" sz="11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Tindakan yang diharapkan pada tahap ini adalah apa saja yang dapat dilakukan untuk </a:t>
            </a:r>
            <a:r>
              <a:rPr i="0" lang="en" sz="1150" u="none" cap="none" strike="noStrike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menggali fakta, memperoleh data, apakah </a:t>
            </a:r>
            <a:r>
              <a:rPr lang="en" sz="1150">
                <a:latin typeface="Nunito Sans"/>
                <a:ea typeface="Nunito Sans"/>
                <a:cs typeface="Nunito Sans"/>
                <a:sym typeface="Nunito Sans"/>
              </a:rPr>
              <a:t>lewat </a:t>
            </a:r>
            <a:r>
              <a:rPr i="0" lang="en" sz="1150" u="none" cap="none" strike="noStrike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diskusi kelompok kecil/besar, survei</a:t>
            </a:r>
            <a:r>
              <a:rPr lang="en" sz="1150">
                <a:latin typeface="Nunito Sans"/>
                <a:ea typeface="Nunito Sans"/>
                <a:cs typeface="Nunito Sans"/>
                <a:sym typeface="Nunito Sans"/>
              </a:rPr>
              <a:t>/kuesioner</a:t>
            </a:r>
            <a:r>
              <a:rPr i="0" lang="en" sz="1150" u="none" cap="none" strike="noStrike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, </a:t>
            </a:r>
            <a:r>
              <a:rPr lang="en" sz="1150">
                <a:latin typeface="Nunito Sans"/>
                <a:ea typeface="Nunito Sans"/>
                <a:cs typeface="Nunito Sans"/>
                <a:sym typeface="Nunito Sans"/>
              </a:rPr>
              <a:t>bagaimana </a:t>
            </a:r>
            <a:r>
              <a:rPr i="0" lang="en" sz="1150" u="none" cap="none" strike="noStrike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melibatkan be</a:t>
            </a:r>
            <a:r>
              <a:rPr lang="en" sz="1150">
                <a:latin typeface="Nunito Sans"/>
                <a:ea typeface="Nunito Sans"/>
                <a:cs typeface="Nunito Sans"/>
                <a:sym typeface="Nunito Sans"/>
              </a:rPr>
              <a:t>ragam dan berbagai pihak (</a:t>
            </a:r>
            <a:r>
              <a:rPr i="0" lang="en" sz="1150" u="none" cap="none" strike="noStrike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multi unsur).</a:t>
            </a:r>
            <a:endParaRPr i="0" sz="1150" u="none" cap="none" strike="noStrike">
              <a:solidFill>
                <a:srgbClr val="00000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30" name="Google Shape;130;p29"/>
          <p:cNvSpPr txBox="1"/>
          <p:nvPr/>
        </p:nvSpPr>
        <p:spPr>
          <a:xfrm>
            <a:off x="3665536" y="779775"/>
            <a:ext cx="2550300" cy="6000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PERTANYAAN</a:t>
            </a:r>
            <a:endParaRPr b="0" i="0" sz="1200" u="none" cap="none" strike="noStrike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31" name="Google Shape;131;p29"/>
          <p:cNvSpPr txBox="1"/>
          <p:nvPr/>
        </p:nvSpPr>
        <p:spPr>
          <a:xfrm>
            <a:off x="6298325" y="1469689"/>
            <a:ext cx="2550300" cy="34392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32" name="Google Shape;132;p29"/>
          <p:cNvSpPr txBox="1"/>
          <p:nvPr/>
        </p:nvSpPr>
        <p:spPr>
          <a:xfrm>
            <a:off x="3665525" y="1469658"/>
            <a:ext cx="2550300" cy="34392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33" name="Google Shape;133;p29"/>
          <p:cNvSpPr txBox="1"/>
          <p:nvPr/>
        </p:nvSpPr>
        <p:spPr>
          <a:xfrm>
            <a:off x="6298329" y="779775"/>
            <a:ext cx="2550300" cy="6000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DAFTAR </a:t>
            </a:r>
            <a:r>
              <a:rPr b="1" i="0" lang="en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TINDAKAN/PENYELIDIKAN</a:t>
            </a:r>
            <a:br>
              <a:rPr b="1" i="0" lang="en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i="0" lang="en" sz="8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yang perlu dilakukan untuk menjawab pertanyaan</a:t>
            </a:r>
            <a:endParaRPr b="1" i="0" sz="8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p29"/>
          <p:cNvSpPr/>
          <p:nvPr/>
        </p:nvSpPr>
        <p:spPr>
          <a:xfrm>
            <a:off x="394400" y="779775"/>
            <a:ext cx="593100" cy="600000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0" sz="1100" u="none" cap="none" strike="noStrik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5" name="Google Shape;135;p29"/>
          <p:cNvSpPr/>
          <p:nvPr/>
        </p:nvSpPr>
        <p:spPr>
          <a:xfrm>
            <a:off x="1008575" y="779775"/>
            <a:ext cx="2550300" cy="600000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" sz="15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A-mbil pelajaran</a:t>
            </a:r>
            <a:endParaRPr b="1" i="0" sz="150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" sz="15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(Discover)</a:t>
            </a:r>
            <a:endParaRPr b="0" i="1" sz="150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36" name="Google Shape;13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588" y="862350"/>
            <a:ext cx="434700" cy="43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/>
          <p:cNvSpPr txBox="1"/>
          <p:nvPr/>
        </p:nvSpPr>
        <p:spPr>
          <a:xfrm>
            <a:off x="6298325" y="1436360"/>
            <a:ext cx="2722800" cy="3551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43" name="Google Shape;143;p30"/>
          <p:cNvSpPr txBox="1"/>
          <p:nvPr/>
        </p:nvSpPr>
        <p:spPr>
          <a:xfrm>
            <a:off x="6298325" y="779775"/>
            <a:ext cx="2722800" cy="6000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DAFTAR </a:t>
            </a:r>
            <a:r>
              <a:rPr b="1" i="0" lang="en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TINDAKAN/PENYELIDIKAN</a:t>
            </a:r>
            <a:br>
              <a:rPr b="1" i="0" lang="en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i="0" lang="en" sz="8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yang perlu dilakukan untuk menjawab pertanyaan</a:t>
            </a:r>
            <a:endParaRPr b="1" i="0" sz="8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" name="Google Shape;144;p30"/>
          <p:cNvSpPr/>
          <p:nvPr/>
        </p:nvSpPr>
        <p:spPr>
          <a:xfrm>
            <a:off x="311850" y="779775"/>
            <a:ext cx="593100" cy="6000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0" sz="1100" u="none" cap="none" strike="noStrik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5" name="Google Shape;145;p30"/>
          <p:cNvSpPr/>
          <p:nvPr/>
        </p:nvSpPr>
        <p:spPr>
          <a:xfrm>
            <a:off x="926075" y="779775"/>
            <a:ext cx="2632800" cy="6000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G-ali mimpi</a:t>
            </a:r>
            <a:endParaRPr b="1" i="0" sz="1500" u="none" cap="none" strike="noStrike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" sz="15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(Dream)</a:t>
            </a:r>
            <a:endParaRPr b="0" i="1" sz="1500" u="none" cap="none" strike="noStrike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46" name="Google Shape;14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1525" y="830888"/>
            <a:ext cx="433725" cy="43372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30"/>
          <p:cNvSpPr txBox="1"/>
          <p:nvPr/>
        </p:nvSpPr>
        <p:spPr>
          <a:xfrm>
            <a:off x="3665536" y="779775"/>
            <a:ext cx="2550300" cy="6000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PERTANYAAN</a:t>
            </a:r>
            <a:endParaRPr b="0" i="0" sz="1200" u="none" cap="none" strike="noStrike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48" name="Google Shape;148;p30"/>
          <p:cNvSpPr txBox="1"/>
          <p:nvPr/>
        </p:nvSpPr>
        <p:spPr>
          <a:xfrm>
            <a:off x="3665525" y="1436332"/>
            <a:ext cx="2550300" cy="3551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49" name="Google Shape;149;p30"/>
          <p:cNvSpPr txBox="1"/>
          <p:nvPr/>
        </p:nvSpPr>
        <p:spPr>
          <a:xfrm>
            <a:off x="904950" y="1436250"/>
            <a:ext cx="2632800" cy="3551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6510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Nunito Sans"/>
              <a:buChar char="●"/>
            </a:pPr>
            <a:r>
              <a:rPr lang="en" sz="12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Diharapkan, jawaban dari pertanyaan-pertanyaan pada tahap ini dapat digunakan untuk </a:t>
            </a:r>
            <a:r>
              <a:rPr b="0" i="0" lang="en" sz="125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menyusun narasi kolektif bilamana </a:t>
            </a:r>
            <a:r>
              <a:rPr lang="en" sz="12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prakarsa perubahan telah </a:t>
            </a:r>
            <a:r>
              <a:rPr b="0" i="0" lang="en" sz="125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terwujud</a:t>
            </a:r>
            <a:r>
              <a:rPr lang="en" sz="12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, membuat </a:t>
            </a:r>
            <a:r>
              <a:rPr b="0" i="0" lang="en" sz="125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bayangan</a:t>
            </a:r>
            <a:r>
              <a:rPr lang="en" sz="12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, </a:t>
            </a:r>
            <a:r>
              <a:rPr b="0" i="0" lang="en" sz="125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dan gambaran masa depan</a:t>
            </a:r>
            <a:r>
              <a:rPr lang="en" sz="12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 </a:t>
            </a:r>
            <a:r>
              <a:rPr b="0" i="0" lang="en" sz="125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yang membumi karena digali dari masa lalu yang positif</a:t>
            </a:r>
            <a:r>
              <a:rPr lang="en" sz="12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.</a:t>
            </a:r>
            <a:endParaRPr b="0" i="0" sz="125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16510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Nunito Sans"/>
              <a:buChar char="●"/>
            </a:pPr>
            <a:r>
              <a:rPr lang="en" sz="12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Tindakan dalam tahap ini dilakukan untuk membuka lebih banyak </a:t>
            </a:r>
            <a:r>
              <a:rPr b="0" i="0" lang="en" sz="125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kesempatan menjawab pertanyaan yang telah dibuat dan</a:t>
            </a:r>
            <a:r>
              <a:rPr lang="en" sz="12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 </a:t>
            </a:r>
            <a:r>
              <a:rPr b="0" i="0" lang="en" sz="125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berproses </a:t>
            </a:r>
            <a:r>
              <a:rPr lang="en" sz="125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untuk memaknai hasil temuan, menggali mimpi </a:t>
            </a:r>
            <a:r>
              <a:rPr b="0" i="0" lang="en" sz="125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bersama-sama, kapan, di mana, dan dengan siapa saja.</a:t>
            </a:r>
            <a:endParaRPr b="0" i="0" sz="125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1"/>
          <p:cNvSpPr txBox="1"/>
          <p:nvPr/>
        </p:nvSpPr>
        <p:spPr>
          <a:xfrm>
            <a:off x="3665525" y="1436360"/>
            <a:ext cx="2550300" cy="35601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56" name="Google Shape;156;p31"/>
          <p:cNvSpPr txBox="1"/>
          <p:nvPr/>
        </p:nvSpPr>
        <p:spPr>
          <a:xfrm>
            <a:off x="6298325" y="1436388"/>
            <a:ext cx="2550300" cy="35601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57" name="Google Shape;157;p31"/>
          <p:cNvSpPr txBox="1"/>
          <p:nvPr/>
        </p:nvSpPr>
        <p:spPr>
          <a:xfrm>
            <a:off x="6298329" y="779775"/>
            <a:ext cx="2550300" cy="6000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DAFTAR </a:t>
            </a:r>
            <a:r>
              <a:rPr b="1" i="0" lang="en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TINDAKAN/PENYELIDIKAN</a:t>
            </a:r>
            <a:br>
              <a:rPr b="1" i="0" lang="en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i="0" lang="en" sz="8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yang perlu dilakukan untuk menjawab pertanyaan</a:t>
            </a:r>
            <a:endParaRPr b="1" i="0" sz="8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" name="Google Shape;158;p31"/>
          <p:cNvSpPr/>
          <p:nvPr/>
        </p:nvSpPr>
        <p:spPr>
          <a:xfrm>
            <a:off x="239150" y="779775"/>
            <a:ext cx="645600" cy="60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0" sz="1100" u="none" cap="none" strike="noStrik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9" name="Google Shape;159;p31"/>
          <p:cNvSpPr txBox="1"/>
          <p:nvPr/>
        </p:nvSpPr>
        <p:spPr>
          <a:xfrm>
            <a:off x="884850" y="1436250"/>
            <a:ext cx="2652900" cy="35601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71450" lvl="0" marL="180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●"/>
            </a:pPr>
            <a:r>
              <a:rPr lang="en"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Pertanyaan di tahap ini diharapkan dapat membantu m</a:t>
            </a:r>
            <a:r>
              <a:rPr b="0" i="0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engidentifikasi </a:t>
            </a:r>
            <a:r>
              <a:rPr i="0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tindakan konkret </a:t>
            </a:r>
            <a:r>
              <a:rPr lang="en"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atau menjabarkan </a:t>
            </a:r>
            <a:r>
              <a:rPr b="0" i="0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langkah-langkah </a:t>
            </a:r>
            <a:r>
              <a:rPr lang="en"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yang diperlukan. Baik langkah </a:t>
            </a:r>
            <a:r>
              <a:rPr b="0" i="0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kecil </a:t>
            </a:r>
            <a:r>
              <a:rPr i="0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sederhana </a:t>
            </a:r>
            <a:r>
              <a:rPr b="0" i="0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yang dapat dilakukan segera, </a:t>
            </a:r>
            <a:r>
              <a:rPr lang="en"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atau</a:t>
            </a:r>
            <a:r>
              <a:rPr b="0" i="0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 langkah </a:t>
            </a:r>
            <a:r>
              <a:rPr i="0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berani/terobosan </a:t>
            </a:r>
            <a:r>
              <a:rPr b="0" i="0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yang akan memudahkan keseluruhan proses pencapaian</a:t>
            </a:r>
            <a:r>
              <a:rPr lang="en"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.</a:t>
            </a:r>
            <a:endParaRPr b="0" i="0" sz="120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171450" lvl="0" marL="180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●"/>
            </a:pPr>
            <a:r>
              <a:rPr lang="en"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Tindakan yang diharapkan pada tahap ini dilakukan untuk membantu terciptanya </a:t>
            </a:r>
            <a:r>
              <a:rPr b="0" i="0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organisasi yang ideal </a:t>
            </a:r>
            <a:r>
              <a:rPr lang="en"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dalam pencapaian </a:t>
            </a:r>
            <a:r>
              <a:rPr b="0" i="0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mimpi, </a:t>
            </a:r>
            <a:r>
              <a:rPr lang="en"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m</a:t>
            </a:r>
            <a:r>
              <a:rPr b="0" i="0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empertahankan p</a:t>
            </a:r>
            <a:r>
              <a:rPr lang="en"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roses </a:t>
            </a:r>
            <a:r>
              <a:rPr b="0" i="0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perubahan positif,</a:t>
            </a:r>
            <a:r>
              <a:rPr lang="en"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 menetapkan kriteria </a:t>
            </a:r>
            <a:r>
              <a:rPr b="0" i="0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kesuksesan pencapaian </a:t>
            </a:r>
            <a:r>
              <a:rPr lang="en"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tahap demi tahap.</a:t>
            </a:r>
            <a:endParaRPr b="0" i="0" sz="120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60" name="Google Shape;160;p31"/>
          <p:cNvSpPr/>
          <p:nvPr/>
        </p:nvSpPr>
        <p:spPr>
          <a:xfrm>
            <a:off x="905975" y="779775"/>
            <a:ext cx="2652900" cy="60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J-abarkan Rencana </a:t>
            </a:r>
            <a:r>
              <a:rPr b="0" i="1" lang="en" sz="15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(Design)</a:t>
            </a:r>
            <a:endParaRPr b="0" i="1" sz="1500" u="none" cap="none" strike="noStrike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61" name="Google Shape;16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7774" y="882937"/>
            <a:ext cx="428426" cy="39352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31"/>
          <p:cNvSpPr txBox="1"/>
          <p:nvPr/>
        </p:nvSpPr>
        <p:spPr>
          <a:xfrm>
            <a:off x="3665536" y="779775"/>
            <a:ext cx="2550300" cy="6000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PERTANYAAN</a:t>
            </a:r>
            <a:endParaRPr b="0" i="0" sz="1200" u="none" cap="none" strike="noStrike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/>
          <p:nvPr/>
        </p:nvSpPr>
        <p:spPr>
          <a:xfrm>
            <a:off x="6298325" y="1436389"/>
            <a:ext cx="2550300" cy="35049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69" name="Google Shape;169;p32"/>
          <p:cNvSpPr txBox="1"/>
          <p:nvPr/>
        </p:nvSpPr>
        <p:spPr>
          <a:xfrm>
            <a:off x="3665525" y="1436360"/>
            <a:ext cx="2550300" cy="35049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70" name="Google Shape;170;p32"/>
          <p:cNvSpPr txBox="1"/>
          <p:nvPr/>
        </p:nvSpPr>
        <p:spPr>
          <a:xfrm>
            <a:off x="1042400" y="1436250"/>
            <a:ext cx="2495400" cy="35049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71450" lvl="0" marL="180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●"/>
            </a:pPr>
            <a:r>
              <a:rPr lang="en"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Pertanyaan pada tahap ini diharapkan dapat m</a:t>
            </a:r>
            <a:r>
              <a:rPr i="0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enentukan siapa yang akan berperan dalam pengambilan keputusan</a:t>
            </a:r>
            <a:r>
              <a:rPr lang="en"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, memulai </a:t>
            </a:r>
            <a:r>
              <a:rPr i="0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‘</a:t>
            </a:r>
            <a:r>
              <a:rPr i="1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budaya belajar yang apresiatif’</a:t>
            </a:r>
            <a:r>
              <a:rPr i="0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 </a:t>
            </a:r>
            <a:r>
              <a:rPr lang="en"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secara </a:t>
            </a:r>
            <a:r>
              <a:rPr i="0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berkelanjutan;</a:t>
            </a:r>
            <a:r>
              <a:rPr lang="en"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 m</a:t>
            </a:r>
            <a:r>
              <a:rPr i="0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enyelaraskan interaksi setiap orang (unsur) terlibat </a:t>
            </a:r>
            <a:r>
              <a:rPr lang="en"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(termasuk mengelola konflik/resiko), memonitor/ mengambil pembelajaran dari proses yang telah dilakukan.</a:t>
            </a:r>
            <a:endParaRPr i="0" sz="120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171450" lvl="0" marL="180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●"/>
            </a:pPr>
            <a:r>
              <a:rPr lang="en"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Tindakan di tahap ini dilakukan untuk m</a:t>
            </a:r>
            <a:r>
              <a:rPr i="0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endesain </a:t>
            </a:r>
            <a:r>
              <a:rPr lang="en"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pola </a:t>
            </a:r>
            <a:r>
              <a:rPr i="0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komunikasi dan pengelolaan rutinitas (misal: protokol</a:t>
            </a:r>
            <a:r>
              <a:rPr lang="en"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 (</a:t>
            </a:r>
            <a:r>
              <a:rPr i="0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SOP), </a:t>
            </a:r>
            <a:r>
              <a:rPr lang="en"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budaya belajar </a:t>
            </a:r>
            <a:r>
              <a:rPr i="0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(</a:t>
            </a:r>
            <a:r>
              <a:rPr lang="en"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monitoring, evaluasi, </a:t>
            </a:r>
            <a:r>
              <a:rPr i="0" lang="en" sz="12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refleksi).</a:t>
            </a:r>
            <a:endParaRPr i="0" sz="120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71" name="Google Shape;171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2" name="Google Shape;172;p32"/>
          <p:cNvSpPr txBox="1"/>
          <p:nvPr/>
        </p:nvSpPr>
        <p:spPr>
          <a:xfrm>
            <a:off x="6298329" y="779775"/>
            <a:ext cx="2550300" cy="6000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DAFTAR </a:t>
            </a:r>
            <a:r>
              <a:rPr b="1" i="0" lang="en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TINDAKAN/PENYELIDIKAN</a:t>
            </a:r>
            <a:br>
              <a:rPr b="1" i="0" lang="en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i="0" lang="en" sz="8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yang perlu dilakukan untuk menjawab pertanyaan</a:t>
            </a:r>
            <a:endParaRPr b="1" i="0" sz="8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" name="Google Shape;173;p32"/>
          <p:cNvSpPr/>
          <p:nvPr/>
        </p:nvSpPr>
        <p:spPr>
          <a:xfrm>
            <a:off x="391550" y="779775"/>
            <a:ext cx="593100" cy="600000"/>
          </a:xfrm>
          <a:prstGeom prst="rect">
            <a:avLst/>
          </a:prstGeom>
          <a:solidFill>
            <a:srgbClr val="674EA7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0" sz="1100" u="none" cap="none" strike="noStrik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4" name="Google Shape;174;p32"/>
          <p:cNvSpPr/>
          <p:nvPr/>
        </p:nvSpPr>
        <p:spPr>
          <a:xfrm>
            <a:off x="1063475" y="779775"/>
            <a:ext cx="2495400" cy="600000"/>
          </a:xfrm>
          <a:prstGeom prst="rect">
            <a:avLst/>
          </a:prstGeom>
          <a:solidFill>
            <a:srgbClr val="674EA7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A-tur eksekusi</a:t>
            </a:r>
            <a:endParaRPr b="1" i="0" sz="1500" u="none" cap="none" strike="noStrike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" sz="1500" u="none" cap="none" strike="noStrike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(Deliver)</a:t>
            </a:r>
            <a:endParaRPr b="0" i="1" sz="1500" u="none" cap="none" strike="noStrike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75" name="Google Shape;175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2675" y="854288"/>
            <a:ext cx="450825" cy="45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2"/>
          <p:cNvSpPr txBox="1"/>
          <p:nvPr/>
        </p:nvSpPr>
        <p:spPr>
          <a:xfrm>
            <a:off x="3665536" y="779775"/>
            <a:ext cx="2550300" cy="6000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PERTANYAAN</a:t>
            </a:r>
            <a:endParaRPr b="0" i="0" sz="1200" u="none" cap="none" strike="noStrike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