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3" r:id="rId3"/>
    <p:sldId id="257" r:id="rId4"/>
    <p:sldId id="258" r:id="rId5"/>
    <p:sldId id="260" r:id="rId6"/>
    <p:sldId id="274" r:id="rId7"/>
    <p:sldId id="271" r:id="rId8"/>
    <p:sldId id="276" r:id="rId9"/>
    <p:sldId id="269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</p:sldIdLst>
  <p:sldSz cx="9144000" cy="5143500" type="screen16x9"/>
  <p:notesSz cx="10017125" cy="6888163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-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170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215" cy="3449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4601" y="0"/>
            <a:ext cx="4340215" cy="3449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DD87D-047E-47C7-9EA9-166E81C1D5FB}" type="datetimeFigureOut">
              <a:rPr lang="id-ID" smtClean="0"/>
              <a:pPr/>
              <a:t>27/10/2019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118"/>
            <a:ext cx="4340215" cy="3449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4601" y="6542118"/>
            <a:ext cx="4340215" cy="3449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803BA-9F48-4A68-A4FD-40321A731F5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1968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0755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4053" y="0"/>
            <a:ext cx="4340755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619C4A81-7B96-42BD-A3D9-6328040E860C}" type="datetimeFigureOut">
              <a:rPr lang="id-ID" smtClean="0"/>
              <a:pPr/>
              <a:t>27/10/2019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3038" y="515938"/>
            <a:ext cx="4591050" cy="2582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714" y="3271878"/>
            <a:ext cx="8013699" cy="3099673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42559"/>
            <a:ext cx="4340755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4053" y="6542559"/>
            <a:ext cx="4340755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8CB311A6-C4A8-420E-A95F-E89C3AD5540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200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15938"/>
            <a:ext cx="4591050" cy="258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311A6-C4A8-420E-A95F-E89C3AD55409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704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3038" y="515938"/>
            <a:ext cx="4591050" cy="2582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311A6-C4A8-420E-A95F-E89C3AD55409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704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/>
          <p:cNvSpPr>
            <a:spLocks noGrp="1"/>
          </p:cNvSpPr>
          <p:nvPr>
            <p:ph type="title" hasCustomPrompt="1"/>
          </p:nvPr>
        </p:nvSpPr>
        <p:spPr>
          <a:xfrm>
            <a:off x="1619672" y="1329612"/>
            <a:ext cx="5688633" cy="1026114"/>
          </a:xfrm>
        </p:spPr>
        <p:txBody>
          <a:bodyPr anchor="t">
            <a:noAutofit/>
          </a:bodyPr>
          <a:lstStyle>
            <a:lvl1pPr algn="ctr">
              <a:defRPr sz="4400"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4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8567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104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/>
          <p:cNvSpPr>
            <a:spLocks noGrp="1"/>
          </p:cNvSpPr>
          <p:nvPr>
            <p:ph type="title" hasCustomPrompt="1"/>
          </p:nvPr>
        </p:nvSpPr>
        <p:spPr>
          <a:xfrm>
            <a:off x="1619672" y="1329612"/>
            <a:ext cx="5688633" cy="1026114"/>
          </a:xfrm>
        </p:spPr>
        <p:txBody>
          <a:bodyPr anchor="t">
            <a:noAutofit/>
          </a:bodyPr>
          <a:lstStyle>
            <a:lvl1pPr algn="ctr">
              <a:defRPr sz="4400"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489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/>
          <p:cNvSpPr>
            <a:spLocks noGrp="1"/>
          </p:cNvSpPr>
          <p:nvPr>
            <p:ph type="title" hasCustomPrompt="1"/>
          </p:nvPr>
        </p:nvSpPr>
        <p:spPr>
          <a:xfrm>
            <a:off x="1619672" y="1329612"/>
            <a:ext cx="5688633" cy="1026114"/>
          </a:xfrm>
        </p:spPr>
        <p:txBody>
          <a:bodyPr anchor="t">
            <a:noAutofit/>
          </a:bodyPr>
          <a:lstStyle>
            <a:lvl1pPr algn="ctr">
              <a:defRPr sz="4400"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4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76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2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517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863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581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27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428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07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pic>
        <p:nvPicPr>
          <p:cNvPr id="12" name="Picture 11" descr="https://www.kemdikbud.go.id/main/files/large/4291917d3a21363"/>
          <p:cNvPicPr/>
          <p:nvPr userDrawn="1"/>
        </p:nvPicPr>
        <p:blipFill>
          <a:blip r:embed="rId15"/>
          <a:srcRect l="15769" r="15227"/>
          <a:stretch>
            <a:fillRect/>
          </a:stretch>
        </p:blipFill>
        <p:spPr bwMode="auto">
          <a:xfrm>
            <a:off x="251520" y="160716"/>
            <a:ext cx="642942" cy="68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8286776" y="4714890"/>
            <a:ext cx="785818" cy="381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rgbClr val="0033CC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YUSUF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85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4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3.bp.blogspot.com/-0ZuGlon-O4Q/URJ8NbHPV9I/AAAAAAAAAIU/-TABmrv3Zf4/s1600/2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4.bp.blogspot.com/-7ipb9pl4qk0/URJ5C7zS75I/AAAAAAAAAHc/CzPcT77ATCA/s1600/4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2.bp.blogspot.com/-Jy3MwPXiUTU/URJ5KaWBbAI/AAAAAAAAAH8/vg2Q6_1vDt0/s1600/8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3.bp.blogspot.com/-bUcFvmEtE3E/URJ4upiiHfI/AAAAAAAAAEs/mSK66uWdk48/s1600/1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1.bp.blogspot.com/-oihMUPFOan0/URJ4v21bmCI/AAAAAAAAAE8/HQBs0aupYUE/s1600/13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4.bp.blogspot.com/-GlEUm1GpETo/URJ4y1eAWGI/AAAAAAAAAFg/ARsdFO8q24g/s1600/16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1.bp.blogspot.com/-3RebGdd2iSM/URJ46CwgFAI/AAAAAAAAAGM/9SxTLnQVzjQ/s1600/21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2.bp.blogspot.com/--Qkc5vI6mxc/URJ48ApAMyI/AAAAAAAAAGc/O05jF9i111c/s1600/22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3.bp.blogspot.com/-GdOAEUIIXfs/URJ4-bm1MoI/AAAAAAAAAGs/vZLJPrsFCsc/s1600/26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4.bp.blogspot.com/-M0LezEPQw_w/URJ4_aNLdtI/AAAAAAAAAG8/ZTP9MZrkjLA/s1600/28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1.bp.blogspot.com/-lhUNoaKoEVY/URJ4-7FPIKI/AAAAAAAAAG0/S5PIYwHrHvM/s1600/25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994670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TEKNIK </a:t>
            </a:r>
            <a:r>
              <a:rPr lang="en-US" sz="4400" b="1" dirty="0" smtClean="0">
                <a:solidFill>
                  <a:srgbClr val="FF0000"/>
                </a:solidFill>
              </a:rPr>
              <a:t>DAN PRINSIP DASAR </a:t>
            </a:r>
            <a:r>
              <a:rPr lang="en-US" sz="4400" b="1" dirty="0" smtClean="0">
                <a:solidFill>
                  <a:srgbClr val="FF0000"/>
                </a:solidFill>
              </a:rPr>
              <a:t>ANIMASI</a:t>
            </a:r>
            <a:endParaRPr lang="id-ID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47689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/>
              <a:t>Kegiatan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Belajar</a:t>
            </a:r>
            <a:r>
              <a:rPr lang="en-US" sz="2800" b="1" dirty="0" smtClean="0"/>
              <a:t> 3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272537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994669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PRINSIP- PRINSIP DASAR ANIMASI</a:t>
            </a:r>
            <a:endParaRPr lang="id-ID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267875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/>
              <a:t>Kegiatan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Belajar</a:t>
            </a:r>
            <a:r>
              <a:rPr lang="en-US" sz="2800" b="1" dirty="0" smtClean="0"/>
              <a:t> 3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858538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22"/>
            <a:ext cx="8229600" cy="543707"/>
          </a:xfrm>
        </p:spPr>
        <p:txBody>
          <a:bodyPr>
            <a:noAutofit/>
          </a:bodyPr>
          <a:lstStyle/>
          <a:p>
            <a:r>
              <a:rPr lang="id-ID" sz="5400" dirty="0" smtClean="0">
                <a:solidFill>
                  <a:srgbClr val="FF0000"/>
                </a:solidFill>
              </a:rPr>
              <a:t>TUJUAN</a:t>
            </a:r>
            <a:endParaRPr lang="id-ID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534699"/>
            <a:ext cx="7887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/>
              <a:t>observasi</a:t>
            </a:r>
            <a:r>
              <a:rPr lang="en-US" sz="2800" dirty="0"/>
              <a:t> guru </a:t>
            </a:r>
            <a:r>
              <a:rPr lang="en-US" sz="2800" dirty="0" err="1"/>
              <a:t>pembelajar</a:t>
            </a:r>
            <a:r>
              <a:rPr lang="en-US" sz="2800" dirty="0"/>
              <a:t> </a:t>
            </a:r>
            <a:r>
              <a:rPr lang="en-US" sz="2800" dirty="0" err="1" smtClean="0"/>
              <a:t>mengidentifikasi</a:t>
            </a:r>
            <a:r>
              <a:rPr lang="en-US" sz="2800" dirty="0" smtClean="0"/>
              <a:t> 12 </a:t>
            </a:r>
            <a:r>
              <a:rPr lang="en-US" sz="2800" dirty="0" err="1" smtClean="0"/>
              <a:t>prinsip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/>
              <a:t>animasi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teliti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97978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INDIKATOR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21600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/>
              <a:t>Mampu</a:t>
            </a:r>
            <a:r>
              <a:rPr lang="en-US" sz="3600" dirty="0" smtClean="0"/>
              <a:t>  </a:t>
            </a:r>
            <a:r>
              <a:rPr lang="en-US" sz="3600" dirty="0" err="1" smtClean="0"/>
              <a:t>mengidentifikasi</a:t>
            </a:r>
            <a:r>
              <a:rPr lang="en-US" sz="3600" dirty="0" smtClean="0"/>
              <a:t> </a:t>
            </a:r>
            <a:r>
              <a:rPr lang="en-US" sz="3600" dirty="0" err="1" smtClean="0"/>
              <a:t>prinsip-prinsip</a:t>
            </a:r>
            <a:r>
              <a:rPr lang="en-US" sz="3600" dirty="0" smtClean="0"/>
              <a:t> </a:t>
            </a:r>
            <a:r>
              <a:rPr lang="en-US" sz="3600" dirty="0" err="1" smtClean="0"/>
              <a:t>animasi</a:t>
            </a:r>
            <a:r>
              <a:rPr lang="en-US" sz="3600" dirty="0" smtClean="0"/>
              <a:t>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565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44103"/>
          </a:xfrm>
        </p:spPr>
        <p:txBody>
          <a:bodyPr>
            <a:normAutofit fontScale="90000"/>
          </a:bodyPr>
          <a:lstStyle/>
          <a:p>
            <a:pPr marL="531813" indent="-531813">
              <a:buFont typeface="+mj-lt"/>
              <a:buAutoNum type="arabicPeriod"/>
            </a:pPr>
            <a:r>
              <a:rPr lang="en-US" b="1" i="1" dirty="0" smtClean="0">
                <a:solidFill>
                  <a:srgbClr val="FF0000"/>
                </a:solidFill>
              </a:rPr>
              <a:t>Squash And Stretch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8"/>
            <a:ext cx="8229600" cy="1500198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id-ID" i="1" dirty="0" smtClean="0"/>
              <a:t>Squash and strecth</a:t>
            </a:r>
            <a:r>
              <a:rPr lang="id-ID" dirty="0" smtClean="0"/>
              <a:t> adalah upaya penambahan efek lentur (plastis) pada objek atau figur sehingga seolah-olah ‘memuai’ atau ‘menyusut’ sehingga memberikan efek gerak yang lebih hidup.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C9F4C6-A8B4-454B-BBA9-B6D228FB3A3F}" type="slidenum">
              <a:rPr lang="id-ID" smtClean="0"/>
              <a:pPr/>
              <a:t>13</a:t>
            </a:fld>
            <a:endParaRPr lang="id-ID" dirty="0"/>
          </a:p>
        </p:txBody>
      </p:sp>
      <p:pic>
        <p:nvPicPr>
          <p:cNvPr id="5" name="Picture 4" descr="http://3.bp.blogspot.com/-0ZuGlon-O4Q/URJ8NbHPV9I/AAAAAAAAAIU/-TABmrv3Zf4/s320/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303857"/>
            <a:ext cx="4500594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28060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44103"/>
          </a:xfrm>
        </p:spPr>
        <p:txBody>
          <a:bodyPr>
            <a:normAutofit fontScale="90000"/>
          </a:bodyPr>
          <a:lstStyle/>
          <a:p>
            <a:pPr marL="627063" indent="-627063">
              <a:buFont typeface="+mj-lt"/>
              <a:buAutoNum type="arabicPeriod" startAt="2"/>
            </a:pPr>
            <a:r>
              <a:rPr lang="en-US" b="1" i="1" dirty="0" smtClean="0">
                <a:solidFill>
                  <a:srgbClr val="FF0000"/>
                </a:solidFill>
              </a:rPr>
              <a:t>Anticipation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8"/>
            <a:ext cx="8229600" cy="1500198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id-ID" i="1" dirty="0" smtClean="0"/>
              <a:t>Anticipation</a:t>
            </a:r>
            <a:r>
              <a:rPr lang="id-ID" dirty="0" smtClean="0"/>
              <a:t> adalah sebuah prinsip animasi di mana kita sebagai animator memberikan tanda pada penonton mengenai apa yang akan dilakukan oleh si karakter.</a:t>
            </a:r>
            <a:endParaRPr lang="id-ID" dirty="0"/>
          </a:p>
        </p:txBody>
      </p:sp>
      <p:pic>
        <p:nvPicPr>
          <p:cNvPr id="6" name="Picture 5" descr="http://4.bp.blogspot.com/-7ipb9pl4qk0/URJ5C7zS75I/AAAAAAAAAHc/CzPcT77ATCA/s1600/4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118" y="2285998"/>
            <a:ext cx="5405964" cy="255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94244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44103"/>
          </a:xfrm>
        </p:spPr>
        <p:txBody>
          <a:bodyPr>
            <a:normAutofit fontScale="90000"/>
          </a:bodyPr>
          <a:lstStyle/>
          <a:p>
            <a:pPr marL="531813" indent="-531813">
              <a:buFont typeface="+mj-lt"/>
              <a:buAutoNum type="arabicPeriod" startAt="3"/>
            </a:pPr>
            <a:r>
              <a:rPr lang="en-US" b="1" i="1" dirty="0" smtClean="0">
                <a:solidFill>
                  <a:srgbClr val="FF0000"/>
                </a:solidFill>
              </a:rPr>
              <a:t>Staging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8"/>
            <a:ext cx="8229600" cy="1500198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id-ID" i="1" dirty="0" smtClean="0"/>
              <a:t>Staging</a:t>
            </a:r>
            <a:r>
              <a:rPr lang="id-ID" dirty="0" smtClean="0"/>
              <a:t> merupakan gerak keseluruhan dalam sebuah adegan yang harus tampak jelas dan detail untuk mendukung suasana atau “</a:t>
            </a:r>
            <a:r>
              <a:rPr lang="id-ID" i="1" dirty="0" smtClean="0"/>
              <a:t>mood</a:t>
            </a:r>
            <a:r>
              <a:rPr lang="id-ID" dirty="0" smtClean="0"/>
              <a:t>” yang ingin dicapai dalam sebagian atau keseluruhan </a:t>
            </a:r>
            <a:r>
              <a:rPr lang="id-ID" i="1" dirty="0" smtClean="0"/>
              <a:t>scene.</a:t>
            </a:r>
            <a:endParaRPr lang="id-ID" dirty="0"/>
          </a:p>
        </p:txBody>
      </p:sp>
      <p:pic>
        <p:nvPicPr>
          <p:cNvPr id="6" name="Picture 5" descr="http://2.bp.blogspot.com/-Jy3MwPXiUTU/URJ5KaWBbAI/AAAAAAAAAH8/vg2Q6_1vDt0/s320/8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303858"/>
            <a:ext cx="5429288" cy="262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86834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60717"/>
            <a:ext cx="7215238" cy="75841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3400" b="1" i="1" dirty="0" smtClean="0">
                <a:solidFill>
                  <a:srgbClr val="FF0000"/>
                </a:solidFill>
              </a:rPr>
              <a:t>Straight Ahead And Pose to Pose</a:t>
            </a:r>
            <a:endParaRPr lang="id-ID" sz="3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0817"/>
            <a:ext cx="8229600" cy="1178727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id-ID" i="1" dirty="0" smtClean="0"/>
              <a:t>Straight ahead</a:t>
            </a:r>
            <a:r>
              <a:rPr lang="id-ID" dirty="0" smtClean="0"/>
              <a:t> adalah metode dengan menggambar secara berurutan, dari gambar pertama, kedua, ketiga, dan seterusnya.</a:t>
            </a:r>
            <a:endParaRPr lang="id-ID" dirty="0"/>
          </a:p>
        </p:txBody>
      </p:sp>
      <p:pic>
        <p:nvPicPr>
          <p:cNvPr id="8" name="Picture 7" descr="http://3.bp.blogspot.com/-bUcFvmEtE3E/URJ4upiiHfI/AAAAAAAAAEs/mSK66uWdk48/s1600/1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50279"/>
            <a:ext cx="3786214" cy="18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1.bp.blogspot.com/-oihMUPFOan0/URJ4v21bmCI/AAAAAAAAAE8/HQBs0aupYUE/s320/13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250278"/>
            <a:ext cx="4286280" cy="175023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91228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60717"/>
            <a:ext cx="7215238" cy="758417"/>
          </a:xfrm>
        </p:spPr>
        <p:txBody>
          <a:bodyPr>
            <a:noAutofit/>
          </a:bodyPr>
          <a:lstStyle/>
          <a:p>
            <a:pPr marL="531813" indent="-531813">
              <a:buFont typeface="+mj-lt"/>
              <a:buAutoNum type="arabicPeriod" startAt="5"/>
            </a:pPr>
            <a:r>
              <a:rPr lang="en-US" sz="2800" b="1" i="1" dirty="0" smtClean="0">
                <a:solidFill>
                  <a:srgbClr val="FF0000"/>
                </a:solidFill>
              </a:rPr>
              <a:t>Follow Through And Overlapping Action</a:t>
            </a:r>
            <a:endParaRPr lang="id-ID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7974"/>
            <a:ext cx="8229600" cy="1178727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id-ID" i="1" dirty="0" smtClean="0"/>
              <a:t>Follow through</a:t>
            </a:r>
            <a:r>
              <a:rPr lang="id-ID" dirty="0" smtClean="0"/>
              <a:t> adalah tentang bagian tubuh tertentu yang tetap bergerak meskipun seseorang telah berhenti bergerak.</a:t>
            </a:r>
            <a:endParaRPr lang="id-ID" dirty="0"/>
          </a:p>
        </p:txBody>
      </p:sp>
      <p:pic>
        <p:nvPicPr>
          <p:cNvPr id="6" name="Picture 5" descr="Pictur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14560"/>
            <a:ext cx="6286544" cy="271464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1999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60717"/>
            <a:ext cx="7215238" cy="75841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3600" b="1" i="1" dirty="0" smtClean="0">
                <a:solidFill>
                  <a:srgbClr val="FF0000"/>
                </a:solidFill>
              </a:rPr>
              <a:t>Slow In And Slow Out</a:t>
            </a:r>
            <a:endParaRPr lang="id-ID" sz="3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7974"/>
            <a:ext cx="8229600" cy="1178727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id-ID" i="1" dirty="0" smtClean="0"/>
              <a:t>Slow In dan Slow Out</a:t>
            </a:r>
            <a:r>
              <a:rPr lang="id-ID" dirty="0" smtClean="0"/>
              <a:t> menegaskan kembali bahwa setiap gerakan memiliki percepatan dan perlambatan yang berbeda-beda.</a:t>
            </a:r>
            <a:endParaRPr lang="id-ID" dirty="0"/>
          </a:p>
        </p:txBody>
      </p:sp>
      <p:pic>
        <p:nvPicPr>
          <p:cNvPr id="7" name="Picture 6" descr="Picture"/>
          <p:cNvPicPr/>
          <p:nvPr/>
        </p:nvPicPr>
        <p:blipFill>
          <a:blip r:embed="rId2"/>
          <a:srcRect b="22473"/>
          <a:stretch>
            <a:fillRect/>
          </a:stretch>
        </p:blipFill>
        <p:spPr bwMode="auto">
          <a:xfrm>
            <a:off x="1785918" y="2196700"/>
            <a:ext cx="5286412" cy="2518189"/>
          </a:xfrm>
          <a:prstGeom prst="rect">
            <a:avLst/>
          </a:prstGeom>
          <a:noFill/>
          <a:ln w="9525" cmpd="sng">
            <a:solidFill>
              <a:srgbClr val="4F81BD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69961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60717"/>
            <a:ext cx="7215238" cy="75841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3600" b="1" i="1" dirty="0" smtClean="0">
                <a:solidFill>
                  <a:srgbClr val="FF0000"/>
                </a:solidFill>
              </a:rPr>
              <a:t>Arc</a:t>
            </a:r>
            <a:endParaRPr lang="id-ID" sz="3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7974"/>
            <a:ext cx="8229600" cy="1178727"/>
          </a:xfrm>
        </p:spPr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id-ID" i="1" dirty="0" smtClean="0"/>
              <a:t>Arc </a:t>
            </a:r>
            <a:r>
              <a:rPr lang="id-ID" dirty="0" smtClean="0"/>
              <a:t>ini akan membuat gerakan animasi kita menjadi lebih alami, khususnya untuk gerakan manusia dan hewan.</a:t>
            </a:r>
            <a:endParaRPr lang="id-ID" dirty="0"/>
          </a:p>
        </p:txBody>
      </p:sp>
      <p:pic>
        <p:nvPicPr>
          <p:cNvPr id="6" name="Picture 5" descr="http://4.bp.blogspot.com/-GlEUm1GpETo/URJ4y1eAWGI/AAAAAAAAAFg/ARsdFO8q24g/s320/16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089543"/>
            <a:ext cx="4714908" cy="26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88284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99467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TEKNIK ANIMASI</a:t>
            </a:r>
            <a:endParaRPr lang="id-ID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47689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/>
              <a:t>Kegiatan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Belajar</a:t>
            </a:r>
            <a:r>
              <a:rPr lang="en-US" sz="2800" b="1" dirty="0" smtClean="0"/>
              <a:t> 3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5821846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60717"/>
            <a:ext cx="7215238" cy="758417"/>
          </a:xfrm>
        </p:spPr>
        <p:txBody>
          <a:bodyPr>
            <a:noAutofit/>
          </a:bodyPr>
          <a:lstStyle/>
          <a:p>
            <a:pPr marL="533400" indent="-533400">
              <a:buFont typeface="+mj-lt"/>
              <a:buAutoNum type="arabicPeriod" startAt="8"/>
            </a:pPr>
            <a:r>
              <a:rPr lang="en-US" sz="3600" b="1" i="1" dirty="0" smtClean="0">
                <a:solidFill>
                  <a:srgbClr val="FF0000"/>
                </a:solidFill>
              </a:rPr>
              <a:t>Secondary Action</a:t>
            </a:r>
            <a:endParaRPr lang="id-ID" sz="3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56" y="1017973"/>
            <a:ext cx="8229600" cy="803678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id-ID" i="1" dirty="0" smtClean="0"/>
              <a:t>Secondary action</a:t>
            </a:r>
            <a:r>
              <a:rPr lang="id-ID" dirty="0" smtClean="0"/>
              <a:t> adalah prinsip di mana ada gerakan sekunder yang terjadi akibat adanya gerakan utama.</a:t>
            </a:r>
            <a:endParaRPr lang="id-ID" dirty="0"/>
          </a:p>
        </p:txBody>
      </p:sp>
      <p:pic>
        <p:nvPicPr>
          <p:cNvPr id="7" name="Picture 6" descr="http://1.bp.blogspot.com/-3RebGdd2iSM/URJ46CwgFAI/AAAAAAAAAGM/9SxTLnQVzjQ/s320/2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821650"/>
            <a:ext cx="5429288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61397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60717"/>
            <a:ext cx="7215238" cy="75841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n-US" sz="3600" b="1" i="1" dirty="0" smtClean="0">
                <a:solidFill>
                  <a:srgbClr val="FF0000"/>
                </a:solidFill>
              </a:rPr>
              <a:t>Timing</a:t>
            </a:r>
            <a:endParaRPr lang="id-ID" sz="3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7973"/>
            <a:ext cx="8229600" cy="910835"/>
          </a:xfrm>
        </p:spPr>
        <p:txBody>
          <a:bodyPr>
            <a:normAutofit fontScale="77500" lnSpcReduction="20000"/>
          </a:bodyPr>
          <a:lstStyle/>
          <a:p>
            <a:pPr marL="0" lvl="1" indent="0">
              <a:buNone/>
            </a:pPr>
            <a:r>
              <a:rPr lang="id-ID" i="1" dirty="0" smtClean="0"/>
              <a:t>Timing</a:t>
            </a:r>
            <a:r>
              <a:rPr lang="id-ID" dirty="0" smtClean="0"/>
              <a:t> menentukan berapa gambar yang harus kita buat di antara 2 pose atau yang biasa kita sebut dengan istilah </a:t>
            </a:r>
            <a:r>
              <a:rPr lang="id-ID" i="1" dirty="0" smtClean="0"/>
              <a:t>in-between</a:t>
            </a:r>
            <a:r>
              <a:rPr lang="id-ID" dirty="0" smtClean="0"/>
              <a:t>.</a:t>
            </a:r>
            <a:endParaRPr lang="id-ID" dirty="0"/>
          </a:p>
        </p:txBody>
      </p:sp>
      <p:pic>
        <p:nvPicPr>
          <p:cNvPr id="6" name="Picture 5" descr="http://2.bp.blogspot.com/--Qkc5vI6mxc/URJ48ApAMyI/AAAAAAAAAGc/O05jF9i111c/s320/2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85932"/>
            <a:ext cx="6143668" cy="307183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01332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60717"/>
            <a:ext cx="7215238" cy="758417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10"/>
            </a:pPr>
            <a:r>
              <a:rPr lang="en-US" sz="3600" b="1" i="1" dirty="0" smtClean="0">
                <a:solidFill>
                  <a:srgbClr val="FF0000"/>
                </a:solidFill>
              </a:rPr>
              <a:t>Appeal</a:t>
            </a:r>
            <a:endParaRPr lang="id-ID" sz="3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7973"/>
            <a:ext cx="8229600" cy="803678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id-ID" i="1" dirty="0" smtClean="0"/>
              <a:t>Appeal</a:t>
            </a:r>
            <a:r>
              <a:rPr lang="id-ID" dirty="0" smtClean="0"/>
              <a:t> berkaitan dengan keseluruhan </a:t>
            </a:r>
            <a:r>
              <a:rPr lang="id-ID" i="1" dirty="0" smtClean="0"/>
              <a:t>look</a:t>
            </a:r>
            <a:r>
              <a:rPr lang="id-ID" dirty="0" smtClean="0"/>
              <a:t> atau gaya visual dalam animasi.</a:t>
            </a:r>
            <a:endParaRPr lang="id-ID" dirty="0"/>
          </a:p>
        </p:txBody>
      </p:sp>
      <p:pic>
        <p:nvPicPr>
          <p:cNvPr id="7" name="Picture 6" descr="http://3.bp.blogspot.com/-GdOAEUIIXfs/URJ4-bm1MoI/AAAAAAAAAGs/vZLJPrsFCsc/s320/26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928808"/>
            <a:ext cx="66437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7459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60717"/>
            <a:ext cx="7215238" cy="758417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11"/>
            </a:pPr>
            <a:r>
              <a:rPr lang="en-US" sz="3600" b="1" i="1" dirty="0" smtClean="0">
                <a:solidFill>
                  <a:srgbClr val="FF0000"/>
                </a:solidFill>
              </a:rPr>
              <a:t>Exaggeration</a:t>
            </a:r>
            <a:endParaRPr lang="id-ID" sz="3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0816"/>
            <a:ext cx="8229600" cy="910835"/>
          </a:xfrm>
        </p:spPr>
        <p:txBody>
          <a:bodyPr>
            <a:normAutofit fontScale="85000" lnSpcReduction="10000"/>
          </a:bodyPr>
          <a:lstStyle/>
          <a:p>
            <a:pPr marL="0" lvl="1" indent="0">
              <a:buNone/>
            </a:pPr>
            <a:r>
              <a:rPr lang="id-ID" i="1" dirty="0" smtClean="0"/>
              <a:t>Exaggeration</a:t>
            </a:r>
            <a:r>
              <a:rPr lang="id-ID" dirty="0" smtClean="0"/>
              <a:t> adalah upaya untuk mendramatisir sebuah animasi dalam bentuk rekayasa gambar yang bersifat hiperbolis.</a:t>
            </a:r>
            <a:endParaRPr lang="id-ID" dirty="0"/>
          </a:p>
        </p:txBody>
      </p:sp>
      <p:pic>
        <p:nvPicPr>
          <p:cNvPr id="6" name="Picture 5" descr="http://4.bp.blogspot.com/-M0LezEPQw_w/URJ4_aNLdtI/AAAAAAAAAG8/ZTP9MZrkjLA/s1600/28.jpg">
            <a:hlinkClick r:id="rId2"/>
          </p:cNvPr>
          <p:cNvPicPr/>
          <p:nvPr/>
        </p:nvPicPr>
        <p:blipFill>
          <a:blip r:embed="rId3"/>
          <a:srcRect t="3830" b="10213"/>
          <a:stretch>
            <a:fillRect/>
          </a:stretch>
        </p:blipFill>
        <p:spPr bwMode="auto">
          <a:xfrm>
            <a:off x="1714480" y="1785932"/>
            <a:ext cx="6000792" cy="30539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99561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60717"/>
            <a:ext cx="7215238" cy="758417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 startAt="12"/>
            </a:pPr>
            <a:r>
              <a:rPr lang="en-US" sz="3600" b="1" i="1" dirty="0" smtClean="0">
                <a:solidFill>
                  <a:srgbClr val="FF0000"/>
                </a:solidFill>
              </a:rPr>
              <a:t>Solid Drawing</a:t>
            </a:r>
            <a:endParaRPr lang="id-ID" sz="3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42" y="964395"/>
            <a:ext cx="8229600" cy="910835"/>
          </a:xfrm>
        </p:spPr>
        <p:txBody>
          <a:bodyPr>
            <a:normAutofit fontScale="77500" lnSpcReduction="20000"/>
          </a:bodyPr>
          <a:lstStyle/>
          <a:p>
            <a:pPr marL="0" lvl="1" indent="0">
              <a:buNone/>
            </a:pPr>
            <a:r>
              <a:rPr lang="id-ID" i="1" dirty="0" smtClean="0"/>
              <a:t>Solid Drawing</a:t>
            </a:r>
            <a:r>
              <a:rPr lang="id-ID" dirty="0" smtClean="0"/>
              <a:t> adalah kemampuan untuk menggambar karakter dalam berbagai </a:t>
            </a:r>
            <a:r>
              <a:rPr lang="id-ID" i="1" dirty="0" smtClean="0"/>
              <a:t>angle</a:t>
            </a:r>
            <a:r>
              <a:rPr lang="id-ID" dirty="0" smtClean="0"/>
              <a:t> sehingga karakter tersebut terlihat bervolume dan konsisten dalam setiap </a:t>
            </a:r>
            <a:r>
              <a:rPr lang="id-ID" i="1" dirty="0" smtClean="0"/>
              <a:t>frame</a:t>
            </a:r>
            <a:r>
              <a:rPr lang="id-ID" dirty="0" smtClean="0"/>
              <a:t> animasi.</a:t>
            </a:r>
            <a:endParaRPr lang="id-ID" dirty="0"/>
          </a:p>
        </p:txBody>
      </p:sp>
      <p:pic>
        <p:nvPicPr>
          <p:cNvPr id="7" name="Picture 6" descr="http://1.bp.blogspot.com/-lhUNoaKoEVY/URJ4-7FPIKI/AAAAAAAAAG0/S5PIYwHrHvM/s320/25.jpg">
            <a:hlinkClick r:id="rId2"/>
          </p:cNvPr>
          <p:cNvPicPr/>
          <p:nvPr/>
        </p:nvPicPr>
        <p:blipFill>
          <a:blip r:embed="rId3"/>
          <a:srcRect b="6108"/>
          <a:stretch>
            <a:fillRect/>
          </a:stretch>
        </p:blipFill>
        <p:spPr bwMode="auto">
          <a:xfrm>
            <a:off x="1428728" y="1875230"/>
            <a:ext cx="6286544" cy="305397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3479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Aktivitas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 – 4 orang</a:t>
            </a:r>
          </a:p>
          <a:p>
            <a:pPr lvl="1"/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/>
              <a:t>animasi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animasi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fasilitator</a:t>
            </a:r>
            <a:r>
              <a:rPr lang="en-US" dirty="0"/>
              <a:t>.</a:t>
            </a:r>
          </a:p>
          <a:p>
            <a:pPr lvl="1"/>
            <a:r>
              <a:rPr lang="en-US" dirty="0" err="1" smtClean="0"/>
              <a:t>Carikan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animasi</a:t>
            </a:r>
            <a:r>
              <a:rPr lang="en-US" dirty="0" smtClean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animasi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328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22"/>
            <a:ext cx="8229600" cy="543707"/>
          </a:xfrm>
        </p:spPr>
        <p:txBody>
          <a:bodyPr>
            <a:noAutofit/>
          </a:bodyPr>
          <a:lstStyle/>
          <a:p>
            <a:r>
              <a:rPr lang="id-ID" sz="4000" dirty="0" smtClean="0">
                <a:solidFill>
                  <a:srgbClr val="FF0000"/>
                </a:solidFill>
              </a:rPr>
              <a:t>TUJUAN</a:t>
            </a:r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214428"/>
            <a:ext cx="7560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observasi</a:t>
            </a:r>
            <a:r>
              <a:rPr lang="en-US" sz="2400" dirty="0"/>
              <a:t> guru </a:t>
            </a:r>
            <a:r>
              <a:rPr lang="en-US" sz="2400" dirty="0" err="1"/>
              <a:t>pembelajar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pengertian</a:t>
            </a:r>
            <a:r>
              <a:rPr lang="en-US" sz="2400" dirty="0"/>
              <a:t> </a:t>
            </a:r>
            <a:r>
              <a:rPr lang="en-US" sz="2400" dirty="0" err="1"/>
              <a:t>animasi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cermat</a:t>
            </a:r>
            <a:r>
              <a:rPr lang="en-US" sz="24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observasi</a:t>
            </a:r>
            <a:r>
              <a:rPr lang="en-US" sz="2400" dirty="0"/>
              <a:t> guru </a:t>
            </a:r>
            <a:r>
              <a:rPr lang="en-US" sz="2400" dirty="0" err="1"/>
              <a:t>pembelajar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–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animasi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teliti</a:t>
            </a:r>
            <a:r>
              <a:rPr lang="en-US" sz="24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observasi</a:t>
            </a:r>
            <a:r>
              <a:rPr lang="en-US" sz="2400" dirty="0"/>
              <a:t> guru </a:t>
            </a:r>
            <a:r>
              <a:rPr lang="en-US" sz="2400" dirty="0" err="1"/>
              <a:t>pembelajar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animasi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cermat</a:t>
            </a:r>
            <a:r>
              <a:rPr lang="en-US" sz="24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observasi</a:t>
            </a:r>
            <a:r>
              <a:rPr lang="en-US" sz="2400" dirty="0"/>
              <a:t> guru </a:t>
            </a:r>
            <a:r>
              <a:rPr lang="en-US" sz="2400" dirty="0" err="1"/>
              <a:t>pembelajar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animasi</a:t>
            </a:r>
            <a:r>
              <a:rPr lang="en-US" sz="2400" dirty="0"/>
              <a:t> stop motion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cermat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860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FF0000"/>
                </a:solidFill>
              </a:rPr>
              <a:t>INDIKATOR</a:t>
            </a:r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1714" y="1221600"/>
            <a:ext cx="79208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+mj-lt"/>
              <a:buAutoNum type="arabicPeriod"/>
            </a:pP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pengertian</a:t>
            </a:r>
            <a:r>
              <a:rPr lang="en-US" sz="2800" dirty="0"/>
              <a:t> </a:t>
            </a:r>
            <a:r>
              <a:rPr lang="en-US" sz="2800" dirty="0" err="1"/>
              <a:t>animasi</a:t>
            </a:r>
            <a:endParaRPr lang="en-US" sz="2800" dirty="0"/>
          </a:p>
          <a:p>
            <a:pPr marL="571500" lvl="0" indent="-571500">
              <a:buFont typeface="+mj-lt"/>
              <a:buAutoNum type="arabicPeriod"/>
            </a:pP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–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teknik</a:t>
            </a:r>
            <a:r>
              <a:rPr lang="en-US" sz="2800" dirty="0"/>
              <a:t> </a:t>
            </a:r>
            <a:r>
              <a:rPr lang="en-US" sz="2800" dirty="0" err="1"/>
              <a:t>animasi</a:t>
            </a:r>
            <a:endParaRPr lang="en-US" sz="2800" dirty="0"/>
          </a:p>
          <a:p>
            <a:pPr marL="571500" lvl="0" indent="-571500">
              <a:buFont typeface="+mj-lt"/>
              <a:buAutoNum type="arabicPeriod"/>
            </a:pP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teknik</a:t>
            </a:r>
            <a:r>
              <a:rPr lang="en-US" sz="2800" dirty="0"/>
              <a:t> </a:t>
            </a:r>
            <a:r>
              <a:rPr lang="en-US" sz="2800" dirty="0" err="1"/>
              <a:t>animasi</a:t>
            </a:r>
            <a:r>
              <a:rPr lang="en-US" sz="2800" dirty="0"/>
              <a:t> </a:t>
            </a:r>
            <a:r>
              <a:rPr lang="en-US" sz="2800" dirty="0" err="1"/>
              <a:t>tradisional</a:t>
            </a:r>
            <a:endParaRPr lang="en-US" sz="2800" dirty="0"/>
          </a:p>
          <a:p>
            <a:pPr marL="571500" lvl="0" indent="-571500">
              <a:buFont typeface="+mj-lt"/>
              <a:buAutoNum type="arabicPeriod"/>
            </a:pP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teknik</a:t>
            </a:r>
            <a:r>
              <a:rPr lang="en-US" sz="2800" dirty="0"/>
              <a:t> </a:t>
            </a:r>
            <a:r>
              <a:rPr lang="en-US" sz="2800" dirty="0" err="1"/>
              <a:t>animasi</a:t>
            </a:r>
            <a:r>
              <a:rPr lang="en-US" sz="2800" dirty="0"/>
              <a:t> stop motion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20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ANIMASI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Menurut Ibiz Fernandes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id-ID" dirty="0" smtClean="0"/>
              <a:t>“</a:t>
            </a:r>
            <a:r>
              <a:rPr lang="id-ID" dirty="0"/>
              <a:t>Animasi adalah sebuah proses merekam dan </a:t>
            </a:r>
            <a:r>
              <a:rPr lang="en-US" dirty="0" smtClean="0"/>
              <a:t>	</a:t>
            </a:r>
            <a:r>
              <a:rPr lang="id-ID" dirty="0" smtClean="0"/>
              <a:t>memainkan </a:t>
            </a:r>
            <a:r>
              <a:rPr lang="id-ID" dirty="0"/>
              <a:t>kembali serangkaian gambar statis </a:t>
            </a:r>
            <a:r>
              <a:rPr lang="en-US" dirty="0" smtClean="0"/>
              <a:t>	</a:t>
            </a:r>
            <a:r>
              <a:rPr lang="id-ID" dirty="0" smtClean="0"/>
              <a:t>untuk </a:t>
            </a:r>
            <a:r>
              <a:rPr lang="id-ID" dirty="0"/>
              <a:t>mendapatkan sebuah ilusi pergerakan.”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C9F4C6-A8B4-454B-BBA9-B6D228FB3A3F}" type="slidenum">
              <a:rPr lang="id-ID" smtClean="0"/>
              <a:pPr/>
              <a:t>5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098299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TEKNIK ANIMASI</a:t>
            </a:r>
            <a:endParaRPr lang="id-ID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00101" y="1489279"/>
            <a:ext cx="1107212" cy="1581731"/>
            <a:chOff x="1" y="1687"/>
            <a:chExt cx="1107212" cy="1581731"/>
          </a:xfrm>
        </p:grpSpPr>
        <p:sp>
          <p:nvSpPr>
            <p:cNvPr id="17" name="Chevron 16"/>
            <p:cNvSpPr/>
            <p:nvPr/>
          </p:nvSpPr>
          <p:spPr>
            <a:xfrm rot="5400000">
              <a:off x="-237259" y="238947"/>
              <a:ext cx="1581731" cy="1107212"/>
            </a:xfrm>
            <a:prstGeom prst="chevron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1" y="555293"/>
              <a:ext cx="1107212" cy="474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1</a:t>
              </a:r>
              <a:endParaRPr lang="id-ID" sz="31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07312" y="1501865"/>
            <a:ext cx="6036587" cy="1028125"/>
            <a:chOff x="1107212" y="14273"/>
            <a:chExt cx="6036587" cy="1028125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3611443" y="-2489958"/>
              <a:ext cx="1028125" cy="6036587"/>
            </a:xfrm>
            <a:prstGeom prst="round2SameRect">
              <a:avLst/>
            </a:prstGeom>
            <a:solidFill>
              <a:schemeClr val="tx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6"/>
            <p:cNvSpPr/>
            <p:nvPr/>
          </p:nvSpPr>
          <p:spPr>
            <a:xfrm>
              <a:off x="1107213" y="64461"/>
              <a:ext cx="5986398" cy="927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696" tIns="20955" rIns="20955" bIns="20955" numCol="1" spcCol="1270" anchor="ctr" anchorCtr="0">
              <a:noAutofit/>
            </a:bodyPr>
            <a:lstStyle/>
            <a:p>
              <a:pPr marL="285750" lvl="1" indent="-28575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300" b="1" kern="1200" dirty="0" err="1" smtClean="0"/>
                <a:t>Teknik</a:t>
              </a:r>
              <a:r>
                <a:rPr lang="en-US" sz="3300" b="1" kern="1200" dirty="0" smtClean="0"/>
                <a:t> </a:t>
              </a:r>
              <a:r>
                <a:rPr lang="en-US" sz="3300" b="1" kern="1200" dirty="0" err="1" smtClean="0"/>
                <a:t>animasi</a:t>
              </a:r>
              <a:r>
                <a:rPr lang="en-US" sz="3300" b="1" kern="1200" dirty="0" smtClean="0"/>
                <a:t> frame by frame </a:t>
              </a:r>
              <a:endParaRPr lang="id-ID" sz="3300" b="1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00101" y="2775969"/>
            <a:ext cx="1107212" cy="1581731"/>
            <a:chOff x="1" y="1288377"/>
            <a:chExt cx="1107212" cy="1581731"/>
          </a:xfrm>
        </p:grpSpPr>
        <p:sp>
          <p:nvSpPr>
            <p:cNvPr id="13" name="Chevron 12"/>
            <p:cNvSpPr/>
            <p:nvPr/>
          </p:nvSpPr>
          <p:spPr>
            <a:xfrm rot="5400000">
              <a:off x="-237259" y="1525637"/>
              <a:ext cx="1581731" cy="1107212"/>
            </a:xfrm>
            <a:prstGeom prst="chevron">
              <a:avLst/>
            </a:prstGeom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8"/>
            <p:cNvSpPr/>
            <p:nvPr/>
          </p:nvSpPr>
          <p:spPr>
            <a:xfrm>
              <a:off x="1" y="1841983"/>
              <a:ext cx="1107212" cy="474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2</a:t>
              </a:r>
              <a:endParaRPr lang="id-ID" sz="31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43867" y="2775970"/>
            <a:ext cx="6036587" cy="1028125"/>
            <a:chOff x="1043767" y="1288378"/>
            <a:chExt cx="6036587" cy="1028125"/>
          </a:xfrm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3547998" y="-1215853"/>
              <a:ext cx="1028125" cy="6036587"/>
            </a:xfrm>
            <a:prstGeom prst="round2SameRect">
              <a:avLst/>
            </a:pr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10"/>
            <p:cNvSpPr/>
            <p:nvPr/>
          </p:nvSpPr>
          <p:spPr>
            <a:xfrm>
              <a:off x="1043768" y="1338566"/>
              <a:ext cx="5986398" cy="927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696" tIns="20955" rIns="20955" bIns="20955" numCol="1" spcCol="1270" anchor="ctr" anchorCtr="0">
              <a:noAutofit/>
            </a:bodyPr>
            <a:lstStyle/>
            <a:p>
              <a:pPr marL="285750" lvl="1" indent="-28575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300" b="1" kern="1200" dirty="0" err="1" smtClean="0"/>
                <a:t>Teknik</a:t>
              </a:r>
              <a:r>
                <a:rPr lang="en-US" sz="3300" b="1" kern="1200" dirty="0" smtClean="0"/>
                <a:t> </a:t>
              </a:r>
              <a:r>
                <a:rPr lang="en-US" sz="3300" b="1" kern="1200" dirty="0" err="1" smtClean="0"/>
                <a:t>animasi</a:t>
              </a:r>
              <a:r>
                <a:rPr lang="en-US" sz="3300" b="1" kern="1200" dirty="0" smtClean="0"/>
                <a:t> </a:t>
              </a:r>
              <a:r>
                <a:rPr lang="en-US" sz="3300" b="1" kern="1200" dirty="0" err="1" smtClean="0"/>
                <a:t>tweening</a:t>
              </a:r>
              <a:r>
                <a:rPr lang="en-US" sz="3300" b="1" kern="1200" dirty="0" smtClean="0"/>
                <a:t> </a:t>
              </a:r>
              <a:endParaRPr lang="id-ID" sz="33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857912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>
                <a:solidFill>
                  <a:srgbClr val="FF0000"/>
                </a:solidFill>
              </a:rPr>
              <a:t>Animasi</a:t>
            </a:r>
            <a:r>
              <a:rPr lang="en-US" b="1" dirty="0">
                <a:solidFill>
                  <a:srgbClr val="FF0000"/>
                </a:solidFill>
              </a:rPr>
              <a:t> Stop </a:t>
            </a:r>
            <a:r>
              <a:rPr lang="en-US" b="1" dirty="0" smtClean="0">
                <a:solidFill>
                  <a:srgbClr val="FF0000"/>
                </a:solidFill>
              </a:rPr>
              <a:t>Motion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557341"/>
            <a:ext cx="8229600" cy="17287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id-ID" dirty="0" smtClean="0"/>
              <a:t>erangkat </a:t>
            </a:r>
            <a:r>
              <a:rPr lang="id-ID" dirty="0"/>
              <a:t>untuk secara otomatis menghentikan mesin atau mesin ketika sesuatu yang tidak beres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66680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b="1" dirty="0" err="1">
                <a:solidFill>
                  <a:srgbClr val="FF0000"/>
                </a:solidFill>
              </a:rPr>
              <a:t>Jenis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Animasi</a:t>
            </a:r>
            <a:r>
              <a:rPr lang="en-US" sz="3600" b="1" dirty="0">
                <a:solidFill>
                  <a:srgbClr val="FF0000"/>
                </a:solidFill>
              </a:rPr>
              <a:t> Stop </a:t>
            </a:r>
            <a:r>
              <a:rPr lang="en-US" sz="3600" b="1" dirty="0" smtClean="0">
                <a:solidFill>
                  <a:srgbClr val="FF0000"/>
                </a:solidFill>
              </a:rPr>
              <a:t>Motion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43030" y="1357304"/>
            <a:ext cx="6257940" cy="719280"/>
            <a:chOff x="1443030" y="1357304"/>
            <a:chExt cx="6257940" cy="719280"/>
          </a:xfrm>
        </p:grpSpPr>
        <p:sp>
          <p:nvSpPr>
            <p:cNvPr id="6" name="Rectangle 5"/>
            <p:cNvSpPr/>
            <p:nvPr/>
          </p:nvSpPr>
          <p:spPr>
            <a:xfrm>
              <a:off x="1443030" y="1622984"/>
              <a:ext cx="6257940" cy="45360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Group 6"/>
            <p:cNvGrpSpPr/>
            <p:nvPr/>
          </p:nvGrpSpPr>
          <p:grpSpPr>
            <a:xfrm>
              <a:off x="1755927" y="1357304"/>
              <a:ext cx="4380558" cy="531360"/>
              <a:chOff x="312897" y="112875"/>
              <a:chExt cx="4380558" cy="53136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312897" y="112875"/>
                <a:ext cx="4380558" cy="53136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ounded Rectangle 5"/>
              <p:cNvSpPr/>
              <p:nvPr/>
            </p:nvSpPr>
            <p:spPr>
              <a:xfrm>
                <a:off x="338836" y="138814"/>
                <a:ext cx="4328680" cy="4794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5575" tIns="0" rIns="165575" bIns="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 err="1" smtClean="0"/>
                  <a:t>Animasi</a:t>
                </a:r>
                <a:r>
                  <a:rPr lang="en-US" sz="1800" b="1" kern="1200" dirty="0" smtClean="0"/>
                  <a:t> Clay (</a:t>
                </a:r>
                <a:r>
                  <a:rPr lang="en-US" sz="1800" b="1" i="1" kern="1200" dirty="0" smtClean="0"/>
                  <a:t>Clay Animation</a:t>
                </a:r>
                <a:r>
                  <a:rPr lang="en-US" sz="1800" b="1" kern="1200" dirty="0" smtClean="0"/>
                  <a:t>)</a:t>
                </a:r>
                <a:endParaRPr lang="id-ID" sz="1800" b="1" kern="1200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443030" y="2173784"/>
            <a:ext cx="6257940" cy="719280"/>
            <a:chOff x="1443030" y="2173784"/>
            <a:chExt cx="6257940" cy="719280"/>
          </a:xfrm>
        </p:grpSpPr>
        <p:sp>
          <p:nvSpPr>
            <p:cNvPr id="8" name="Rectangle 7"/>
            <p:cNvSpPr/>
            <p:nvPr/>
          </p:nvSpPr>
          <p:spPr>
            <a:xfrm>
              <a:off x="1443030" y="2439464"/>
              <a:ext cx="6257940" cy="453600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" name="Group 8"/>
            <p:cNvGrpSpPr/>
            <p:nvPr/>
          </p:nvGrpSpPr>
          <p:grpSpPr>
            <a:xfrm>
              <a:off x="1755927" y="2173784"/>
              <a:ext cx="4380558" cy="531360"/>
              <a:chOff x="312897" y="929355"/>
              <a:chExt cx="4380558" cy="53136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12897" y="929355"/>
                <a:ext cx="4380558" cy="53136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ounded Rectangle 8"/>
              <p:cNvSpPr/>
              <p:nvPr/>
            </p:nvSpPr>
            <p:spPr>
              <a:xfrm>
                <a:off x="338836" y="955294"/>
                <a:ext cx="4328680" cy="4794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5575" tIns="0" rIns="165575" bIns="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 err="1" smtClean="0"/>
                  <a:t>Animasi</a:t>
                </a:r>
                <a:r>
                  <a:rPr lang="en-US" sz="1800" b="1" kern="1200" dirty="0" smtClean="0"/>
                  <a:t> Cutout (</a:t>
                </a:r>
                <a:r>
                  <a:rPr lang="en-US" sz="1800" b="1" i="1" kern="1200" dirty="0" smtClean="0"/>
                  <a:t>Cutout Animation</a:t>
                </a:r>
                <a:r>
                  <a:rPr lang="en-US" sz="1800" b="1" kern="1200" dirty="0" smtClean="0"/>
                  <a:t>).</a:t>
                </a:r>
                <a:endParaRPr lang="id-ID" sz="1800" b="1" kern="1200" dirty="0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443030" y="2990265"/>
            <a:ext cx="6257940" cy="719280"/>
            <a:chOff x="1443030" y="2990265"/>
            <a:chExt cx="6257940" cy="719280"/>
          </a:xfrm>
        </p:grpSpPr>
        <p:sp>
          <p:nvSpPr>
            <p:cNvPr id="10" name="Rectangle 9"/>
            <p:cNvSpPr/>
            <p:nvPr/>
          </p:nvSpPr>
          <p:spPr>
            <a:xfrm>
              <a:off x="1443030" y="3255945"/>
              <a:ext cx="6257940" cy="453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1" name="Group 10"/>
            <p:cNvGrpSpPr/>
            <p:nvPr/>
          </p:nvGrpSpPr>
          <p:grpSpPr>
            <a:xfrm>
              <a:off x="1755927" y="2990265"/>
              <a:ext cx="4380558" cy="531360"/>
              <a:chOff x="312897" y="1745836"/>
              <a:chExt cx="4380558" cy="53136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12897" y="1745836"/>
                <a:ext cx="4380558" cy="53136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ounded Rectangle 11"/>
              <p:cNvSpPr/>
              <p:nvPr/>
            </p:nvSpPr>
            <p:spPr>
              <a:xfrm>
                <a:off x="338836" y="1771775"/>
                <a:ext cx="4328680" cy="4794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5575" tIns="0" rIns="165575" bIns="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 err="1" smtClean="0"/>
                  <a:t>Animasi</a:t>
                </a:r>
                <a:r>
                  <a:rPr lang="en-US" sz="1800" b="1" kern="1200" dirty="0" smtClean="0"/>
                  <a:t> </a:t>
                </a:r>
                <a:r>
                  <a:rPr lang="en-US" sz="1800" b="1" kern="1200" dirty="0" err="1" smtClean="0"/>
                  <a:t>Pasir</a:t>
                </a:r>
                <a:r>
                  <a:rPr lang="en-US" sz="1800" b="1" kern="1200" dirty="0" smtClean="0"/>
                  <a:t> (</a:t>
                </a:r>
                <a:r>
                  <a:rPr lang="en-US" sz="1800" b="1" i="1" kern="1200" dirty="0" smtClean="0"/>
                  <a:t>Sand Animation</a:t>
                </a:r>
                <a:r>
                  <a:rPr lang="en-US" sz="1800" b="1" kern="1200" dirty="0" smtClean="0"/>
                  <a:t>)</a:t>
                </a:r>
                <a:endParaRPr lang="id-ID" sz="1800" b="1" kern="1200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1443030" y="3806745"/>
            <a:ext cx="6257940" cy="719280"/>
            <a:chOff x="1443030" y="3806745"/>
            <a:chExt cx="6257940" cy="719280"/>
          </a:xfrm>
        </p:grpSpPr>
        <p:sp>
          <p:nvSpPr>
            <p:cNvPr id="12" name="Rectangle 11"/>
            <p:cNvSpPr/>
            <p:nvPr/>
          </p:nvSpPr>
          <p:spPr>
            <a:xfrm>
              <a:off x="1443030" y="4072425"/>
              <a:ext cx="6257940" cy="453600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3" name="Group 12"/>
            <p:cNvGrpSpPr/>
            <p:nvPr/>
          </p:nvGrpSpPr>
          <p:grpSpPr>
            <a:xfrm>
              <a:off x="1755927" y="3806745"/>
              <a:ext cx="4380558" cy="531360"/>
              <a:chOff x="312897" y="2562316"/>
              <a:chExt cx="4380558" cy="53136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12897" y="2562316"/>
                <a:ext cx="4380558" cy="53136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14"/>
              <p:cNvSpPr/>
              <p:nvPr/>
            </p:nvSpPr>
            <p:spPr>
              <a:xfrm>
                <a:off x="338836" y="2588255"/>
                <a:ext cx="4328680" cy="4794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5575" tIns="0" rIns="165575" bIns="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b="1" kern="1200" dirty="0" err="1" smtClean="0"/>
                  <a:t>Animasi</a:t>
                </a:r>
                <a:r>
                  <a:rPr lang="en-US" sz="1800" b="1" kern="1200" dirty="0" smtClean="0"/>
                  <a:t> </a:t>
                </a:r>
                <a:r>
                  <a:rPr lang="en-US" sz="1800" b="1" kern="1200" dirty="0" err="1" smtClean="0"/>
                  <a:t>Gambar</a:t>
                </a:r>
                <a:r>
                  <a:rPr lang="en-US" sz="1800" b="1" kern="1200" dirty="0" smtClean="0"/>
                  <a:t> (</a:t>
                </a:r>
                <a:r>
                  <a:rPr lang="en-US" sz="1800" b="1" i="1" kern="1200" dirty="0" smtClean="0"/>
                  <a:t>Hand drawn Animation</a:t>
                </a:r>
                <a:r>
                  <a:rPr lang="en-US" sz="1800" b="1" kern="1200" dirty="0" smtClean="0"/>
                  <a:t>)</a:t>
                </a:r>
                <a:endParaRPr lang="id-ID" sz="18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08885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Aktivitas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 – 4 orang</a:t>
            </a:r>
          </a:p>
          <a:p>
            <a:pPr lvl="1"/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/>
              <a:t>jenis</a:t>
            </a:r>
            <a:r>
              <a:rPr lang="en-US" dirty="0"/>
              <a:t> –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animasi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animasi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fasilitator</a:t>
            </a:r>
            <a:r>
              <a:rPr lang="en-US" dirty="0"/>
              <a:t>.</a:t>
            </a:r>
          </a:p>
          <a:p>
            <a:pPr lvl="1"/>
            <a:r>
              <a:rPr lang="en-US" dirty="0" err="1" smtClean="0"/>
              <a:t>Carikan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animasi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animasi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561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240</TotalTime>
  <Words>493</Words>
  <Application>Microsoft Office PowerPoint</Application>
  <PresentationFormat>On-screen Show (16:9)</PresentationFormat>
  <Paragraphs>71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Theme2</vt:lpstr>
      <vt:lpstr>PowerPoint Presentation</vt:lpstr>
      <vt:lpstr>PowerPoint Presentation</vt:lpstr>
      <vt:lpstr>TUJUAN</vt:lpstr>
      <vt:lpstr>INDIKATOR</vt:lpstr>
      <vt:lpstr>ANIMASI</vt:lpstr>
      <vt:lpstr>TEKNIK ANIMASI</vt:lpstr>
      <vt:lpstr>Animasi Stop Motion</vt:lpstr>
      <vt:lpstr>Jenis Animasi Stop Motion</vt:lpstr>
      <vt:lpstr>Aktivitas</vt:lpstr>
      <vt:lpstr>PowerPoint Presentation</vt:lpstr>
      <vt:lpstr>TUJUAN</vt:lpstr>
      <vt:lpstr>INDIKATOR</vt:lpstr>
      <vt:lpstr>Squash And Stretch</vt:lpstr>
      <vt:lpstr>Anticipation</vt:lpstr>
      <vt:lpstr>Staging</vt:lpstr>
      <vt:lpstr>Straight Ahead And Pose to Pose</vt:lpstr>
      <vt:lpstr>Follow Through And Overlapping Action</vt:lpstr>
      <vt:lpstr>Slow In And Slow Out</vt:lpstr>
      <vt:lpstr>Arc</vt:lpstr>
      <vt:lpstr>Secondary Action</vt:lpstr>
      <vt:lpstr>Timing</vt:lpstr>
      <vt:lpstr>Appeal</vt:lpstr>
      <vt:lpstr>Exaggeration</vt:lpstr>
      <vt:lpstr>Solid Drawing</vt:lpstr>
      <vt:lpstr>Aktivitas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didik duro</dc:creator>
  <cp:lastModifiedBy>ACER</cp:lastModifiedBy>
  <cp:revision>47</cp:revision>
  <dcterms:created xsi:type="dcterms:W3CDTF">2016-03-17T21:39:40Z</dcterms:created>
  <dcterms:modified xsi:type="dcterms:W3CDTF">2019-10-27T16:09:01Z</dcterms:modified>
</cp:coreProperties>
</file>