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76" r:id="rId6"/>
    <p:sldId id="263" r:id="rId7"/>
  </p:sldIdLst>
  <p:sldSz cx="9144000" cy="5143500" type="screen16x9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C4A81-7B96-42BD-A3D9-6328040E860C}" type="datetimeFigureOut">
              <a:rPr lang="id-ID" smtClean="0"/>
              <a:pPr/>
              <a:t>02/11/2019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311A6-C4A8-420E-A95F-E89C3AD5540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200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311A6-C4A8-420E-A95F-E89C3AD55409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704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1619672" y="1329612"/>
            <a:ext cx="5688633" cy="1026114"/>
          </a:xfrm>
        </p:spPr>
        <p:txBody>
          <a:bodyPr anchor="t">
            <a:noAutofit/>
          </a:bodyPr>
          <a:lstStyle>
            <a:lvl1pPr algn="ctr">
              <a:defRPr sz="4400"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4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6856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10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1619672" y="1329612"/>
            <a:ext cx="5688633" cy="1026114"/>
          </a:xfrm>
        </p:spPr>
        <p:txBody>
          <a:bodyPr anchor="t">
            <a:noAutofit/>
          </a:bodyPr>
          <a:lstStyle>
            <a:lvl1pPr algn="ctr">
              <a:defRPr sz="4400"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4896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6"/>
          <p:cNvSpPr>
            <a:spLocks noGrp="1"/>
          </p:cNvSpPr>
          <p:nvPr>
            <p:ph type="title" hasCustomPrompt="1"/>
          </p:nvPr>
        </p:nvSpPr>
        <p:spPr>
          <a:xfrm>
            <a:off x="1619672" y="1329612"/>
            <a:ext cx="5688633" cy="1026114"/>
          </a:xfrm>
        </p:spPr>
        <p:txBody>
          <a:bodyPr anchor="t">
            <a:noAutofit/>
          </a:bodyPr>
          <a:lstStyle>
            <a:lvl1pPr algn="ctr">
              <a:defRPr sz="4400">
                <a:solidFill>
                  <a:srgbClr val="0000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4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76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2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517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863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581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27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428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007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Rounded Rectangle 5"/>
          <p:cNvSpPr/>
          <p:nvPr userDrawn="1"/>
        </p:nvSpPr>
        <p:spPr>
          <a:xfrm rot="10800000" flipV="1">
            <a:off x="8143900" y="4822046"/>
            <a:ext cx="714380" cy="160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YUSUF</a:t>
            </a:r>
            <a:endParaRPr lang="id-ID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https://www.kemdikbud.go.id/main/files/large/4291917d3a21363"/>
          <p:cNvPicPr/>
          <p:nvPr userDrawn="1"/>
        </p:nvPicPr>
        <p:blipFill>
          <a:blip r:embed="rId15"/>
          <a:srcRect l="15769" r="15227"/>
          <a:stretch>
            <a:fillRect/>
          </a:stretch>
        </p:blipFill>
        <p:spPr bwMode="auto">
          <a:xfrm>
            <a:off x="179512" y="195486"/>
            <a:ext cx="642942" cy="68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85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4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154" y="2035965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PRA PRODUKSI</a:t>
            </a:r>
            <a:endParaRPr lang="id-ID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50004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Kegiatan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Belajar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4</a:t>
            </a:r>
            <a:endParaRPr lang="id-ID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7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543707"/>
          </a:xfrm>
        </p:spPr>
        <p:txBody>
          <a:bodyPr>
            <a:noAutofit/>
          </a:bodyPr>
          <a:lstStyle/>
          <a:p>
            <a:r>
              <a:rPr lang="id-ID" sz="4000" dirty="0" smtClean="0">
                <a:solidFill>
                  <a:srgbClr val="FF0000"/>
                </a:solidFill>
              </a:rPr>
              <a:t>TUJUAN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300" y="1275606"/>
            <a:ext cx="814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Melalui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observasi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peserta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diklat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menguraikan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langkah-langkah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tahap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produksi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86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dirty="0" smtClean="0">
                <a:solidFill>
                  <a:srgbClr val="FF0000"/>
                </a:solidFill>
              </a:rPr>
              <a:t>INDIKATOR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910" y="1285867"/>
            <a:ext cx="7931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Mengidentifikasi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langkah-langkah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tahap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produksi</a:t>
            </a:r>
            <a:endParaRPr lang="en-US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Menguraikan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langkah-langkah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tahap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produksi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20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57504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TAHAP PRA PRODUKSI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1446443"/>
            <a:ext cx="79312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id-ID" sz="3200" dirty="0" smtClean="0"/>
              <a:t>Praproduksi merupakan tahapan perencanaan. Secara umum merupakan tahapan persiapan sebelum memulai proses produksi (shooting film atau video).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336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71752"/>
            <a:ext cx="8229600" cy="4282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</a:rPr>
              <a:t>TAHAP PRA PRODUKSI</a:t>
            </a:r>
            <a:endParaRPr lang="id-ID" sz="4000" b="1" dirty="0">
              <a:solidFill>
                <a:srgbClr val="FF0000"/>
              </a:solidFill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2357423" y="928676"/>
            <a:ext cx="4500592" cy="664965"/>
            <a:chOff x="2357423" y="928676"/>
            <a:chExt cx="4500592" cy="664965"/>
          </a:xfrm>
        </p:grpSpPr>
        <p:grpSp>
          <p:nvGrpSpPr>
            <p:cNvPr id="89" name="Group 88"/>
            <p:cNvGrpSpPr/>
            <p:nvPr/>
          </p:nvGrpSpPr>
          <p:grpSpPr>
            <a:xfrm>
              <a:off x="2357423" y="928676"/>
              <a:ext cx="465476" cy="664965"/>
              <a:chOff x="1" y="2233"/>
              <a:chExt cx="465476" cy="664965"/>
            </a:xfrm>
          </p:grpSpPr>
          <p:sp>
            <p:nvSpPr>
              <p:cNvPr id="129" name="Chevron 128"/>
              <p:cNvSpPr/>
              <p:nvPr/>
            </p:nvSpPr>
            <p:spPr>
              <a:xfrm rot="5400000">
                <a:off x="-99744" y="101978"/>
                <a:ext cx="664965" cy="465475"/>
              </a:xfrm>
              <a:prstGeom prst="chevron">
                <a:avLst/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0" name="Chevron 4"/>
              <p:cNvSpPr/>
              <p:nvPr/>
            </p:nvSpPr>
            <p:spPr>
              <a:xfrm>
                <a:off x="2" y="234971"/>
                <a:ext cx="465475" cy="1994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1</a:t>
                </a:r>
                <a:endParaRPr lang="id-ID" sz="2000" b="1" kern="1200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2822897" y="928678"/>
              <a:ext cx="4035118" cy="432454"/>
              <a:chOff x="465475" y="2235"/>
              <a:chExt cx="4035118" cy="432454"/>
            </a:xfrm>
          </p:grpSpPr>
          <p:sp>
            <p:nvSpPr>
              <p:cNvPr id="127" name="Round Same Side Corner Rectangle 126"/>
              <p:cNvSpPr/>
              <p:nvPr/>
            </p:nvSpPr>
            <p:spPr>
              <a:xfrm rot="5400000">
                <a:off x="2266807" y="-1799097"/>
                <a:ext cx="432454" cy="4035118"/>
              </a:xfrm>
              <a:prstGeom prst="round2SameRect">
                <a:avLst/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8" name="Round Same Side Corner Rectangle 6"/>
              <p:cNvSpPr/>
              <p:nvPr/>
            </p:nvSpPr>
            <p:spPr>
              <a:xfrm>
                <a:off x="465476" y="23345"/>
                <a:ext cx="4014007" cy="3902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500" b="1" kern="1200" dirty="0" err="1" smtClean="0"/>
                  <a:t>Ide</a:t>
                </a:r>
                <a:endParaRPr lang="id-ID" sz="2500" b="1" kern="1200" dirty="0"/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2357423" y="1507671"/>
            <a:ext cx="4500593" cy="664965"/>
            <a:chOff x="2357423" y="1507671"/>
            <a:chExt cx="4500593" cy="664965"/>
          </a:xfrm>
        </p:grpSpPr>
        <p:grpSp>
          <p:nvGrpSpPr>
            <p:cNvPr id="91" name="Group 90"/>
            <p:cNvGrpSpPr/>
            <p:nvPr/>
          </p:nvGrpSpPr>
          <p:grpSpPr>
            <a:xfrm>
              <a:off x="2357423" y="1507671"/>
              <a:ext cx="465476" cy="664965"/>
              <a:chOff x="1" y="581228"/>
              <a:chExt cx="465476" cy="664965"/>
            </a:xfrm>
          </p:grpSpPr>
          <p:sp>
            <p:nvSpPr>
              <p:cNvPr id="125" name="Chevron 124"/>
              <p:cNvSpPr/>
              <p:nvPr/>
            </p:nvSpPr>
            <p:spPr>
              <a:xfrm rot="5400000">
                <a:off x="-99744" y="680973"/>
                <a:ext cx="664965" cy="465475"/>
              </a:xfrm>
              <a:prstGeom prst="chevron">
                <a:avLst/>
              </a:prstGeom>
            </p:spPr>
            <p:style>
              <a:lnRef idx="2">
                <a:schemeClr val="accent5">
                  <a:hueOff val="-1655646"/>
                  <a:satOff val="6635"/>
                  <a:lumOff val="1438"/>
                  <a:alphaOff val="0"/>
                </a:schemeClr>
              </a:lnRef>
              <a:fillRef idx="1">
                <a:schemeClr val="accent5">
                  <a:hueOff val="-1655646"/>
                  <a:satOff val="6635"/>
                  <a:lumOff val="1438"/>
                  <a:alphaOff val="0"/>
                </a:schemeClr>
              </a:fillRef>
              <a:effectRef idx="0">
                <a:schemeClr val="accent5">
                  <a:hueOff val="-1655646"/>
                  <a:satOff val="6635"/>
                  <a:lumOff val="143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6" name="Chevron 8"/>
              <p:cNvSpPr/>
              <p:nvPr/>
            </p:nvSpPr>
            <p:spPr>
              <a:xfrm>
                <a:off x="2" y="813966"/>
                <a:ext cx="465475" cy="1994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2</a:t>
                </a:r>
                <a:endParaRPr lang="id-ID" sz="2000" b="1" kern="1200" dirty="0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2822898" y="1507672"/>
              <a:ext cx="4035118" cy="432227"/>
              <a:chOff x="465476" y="581229"/>
              <a:chExt cx="4035118" cy="432227"/>
            </a:xfrm>
          </p:grpSpPr>
          <p:sp>
            <p:nvSpPr>
              <p:cNvPr id="123" name="Round Same Side Corner Rectangle 122"/>
              <p:cNvSpPr/>
              <p:nvPr/>
            </p:nvSpPr>
            <p:spPr>
              <a:xfrm rot="5400000">
                <a:off x="2266921" y="-1220216"/>
                <a:ext cx="432227" cy="4035118"/>
              </a:xfrm>
              <a:prstGeom prst="round2SameRect">
                <a:avLst/>
              </a:prstGeom>
            </p:spPr>
            <p:style>
              <a:lnRef idx="2">
                <a:schemeClr val="accent5">
                  <a:hueOff val="-1655646"/>
                  <a:satOff val="6635"/>
                  <a:lumOff val="143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4" name="Round Same Side Corner Rectangle 10"/>
              <p:cNvSpPr/>
              <p:nvPr/>
            </p:nvSpPr>
            <p:spPr>
              <a:xfrm>
                <a:off x="465476" y="602329"/>
                <a:ext cx="4014018" cy="3900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500" b="1" kern="1200" dirty="0" err="1" smtClean="0"/>
                  <a:t>Sasaran</a:t>
                </a:r>
                <a:endParaRPr lang="id-ID" sz="2500" b="1" kern="1200" dirty="0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2357423" y="2086667"/>
            <a:ext cx="4500593" cy="664965"/>
            <a:chOff x="2357423" y="2086667"/>
            <a:chExt cx="4500593" cy="664965"/>
          </a:xfrm>
        </p:grpSpPr>
        <p:grpSp>
          <p:nvGrpSpPr>
            <p:cNvPr id="93" name="Group 92"/>
            <p:cNvGrpSpPr/>
            <p:nvPr/>
          </p:nvGrpSpPr>
          <p:grpSpPr>
            <a:xfrm>
              <a:off x="2357423" y="2086667"/>
              <a:ext cx="465476" cy="664965"/>
              <a:chOff x="1" y="1160224"/>
              <a:chExt cx="465476" cy="664965"/>
            </a:xfrm>
          </p:grpSpPr>
          <p:sp>
            <p:nvSpPr>
              <p:cNvPr id="121" name="Chevron 120"/>
              <p:cNvSpPr/>
              <p:nvPr/>
            </p:nvSpPr>
            <p:spPr>
              <a:xfrm rot="5400000">
                <a:off x="-99744" y="1259969"/>
                <a:ext cx="664965" cy="465475"/>
              </a:xfrm>
              <a:prstGeom prst="chevron">
                <a:avLst/>
              </a:prstGeom>
            </p:spPr>
            <p:style>
              <a:lnRef idx="2">
                <a:schemeClr val="accent5">
                  <a:hueOff val="-3311292"/>
                  <a:satOff val="13270"/>
                  <a:lumOff val="2876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2" name="Chevron 12"/>
              <p:cNvSpPr/>
              <p:nvPr/>
            </p:nvSpPr>
            <p:spPr>
              <a:xfrm>
                <a:off x="2" y="1392962"/>
                <a:ext cx="465475" cy="1994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3</a:t>
                </a:r>
                <a:endParaRPr lang="id-ID" sz="2000" b="1" kern="1200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2822898" y="2086667"/>
              <a:ext cx="4035118" cy="432227"/>
              <a:chOff x="465476" y="1160224"/>
              <a:chExt cx="4035118" cy="432227"/>
            </a:xfrm>
          </p:grpSpPr>
          <p:sp>
            <p:nvSpPr>
              <p:cNvPr id="119" name="Round Same Side Corner Rectangle 118"/>
              <p:cNvSpPr/>
              <p:nvPr/>
            </p:nvSpPr>
            <p:spPr>
              <a:xfrm rot="5400000">
                <a:off x="2266921" y="-641221"/>
                <a:ext cx="432227" cy="4035118"/>
              </a:xfrm>
              <a:prstGeom prst="round2SameRect">
                <a:avLst/>
              </a:prstGeom>
            </p:spPr>
            <p:style>
              <a:lnRef idx="2">
                <a:schemeClr val="accent5">
                  <a:hueOff val="-3311292"/>
                  <a:satOff val="13270"/>
                  <a:lumOff val="2876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0" name="Round Same Side Corner Rectangle 14"/>
              <p:cNvSpPr/>
              <p:nvPr/>
            </p:nvSpPr>
            <p:spPr>
              <a:xfrm>
                <a:off x="465476" y="1181324"/>
                <a:ext cx="4014018" cy="3900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500" b="1" kern="1200" dirty="0" err="1" smtClean="0"/>
                  <a:t>Tujuan</a:t>
                </a:r>
                <a:endParaRPr lang="id-ID" sz="2500" b="1" kern="1200" dirty="0"/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2357423" y="2665662"/>
            <a:ext cx="4500593" cy="664965"/>
            <a:chOff x="2357423" y="2665662"/>
            <a:chExt cx="4500593" cy="664965"/>
          </a:xfrm>
        </p:grpSpPr>
        <p:grpSp>
          <p:nvGrpSpPr>
            <p:cNvPr id="95" name="Group 94"/>
            <p:cNvGrpSpPr/>
            <p:nvPr/>
          </p:nvGrpSpPr>
          <p:grpSpPr>
            <a:xfrm>
              <a:off x="2357423" y="2665662"/>
              <a:ext cx="465476" cy="664965"/>
              <a:chOff x="1" y="1739219"/>
              <a:chExt cx="465476" cy="664965"/>
            </a:xfrm>
          </p:grpSpPr>
          <p:sp>
            <p:nvSpPr>
              <p:cNvPr id="117" name="Chevron 116"/>
              <p:cNvSpPr/>
              <p:nvPr/>
            </p:nvSpPr>
            <p:spPr>
              <a:xfrm rot="5400000">
                <a:off x="-99744" y="1838964"/>
                <a:ext cx="664965" cy="465475"/>
              </a:xfrm>
              <a:prstGeom prst="chevron">
                <a:avLst/>
              </a:prstGeom>
            </p:spPr>
            <p:style>
              <a:lnRef idx="2">
                <a:schemeClr val="accent5">
                  <a:hueOff val="-4966938"/>
                  <a:satOff val="19906"/>
                  <a:lumOff val="4314"/>
                  <a:alphaOff val="0"/>
                </a:schemeClr>
              </a:lnRef>
              <a:fillRef idx="1">
                <a:schemeClr val="accent5">
                  <a:hueOff val="-4966938"/>
                  <a:satOff val="19906"/>
                  <a:lumOff val="4314"/>
                  <a:alphaOff val="0"/>
                </a:schemeClr>
              </a:fillRef>
              <a:effectRef idx="0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8" name="Chevron 16"/>
              <p:cNvSpPr/>
              <p:nvPr/>
            </p:nvSpPr>
            <p:spPr>
              <a:xfrm>
                <a:off x="2" y="1971957"/>
                <a:ext cx="465475" cy="1994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4</a:t>
                </a:r>
                <a:endParaRPr lang="id-ID" sz="2000" b="1" kern="1200" dirty="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2822898" y="2665662"/>
              <a:ext cx="4035118" cy="432227"/>
              <a:chOff x="465476" y="1739219"/>
              <a:chExt cx="4035118" cy="432227"/>
            </a:xfrm>
          </p:grpSpPr>
          <p:sp>
            <p:nvSpPr>
              <p:cNvPr id="115" name="Round Same Side Corner Rectangle 114"/>
              <p:cNvSpPr/>
              <p:nvPr/>
            </p:nvSpPr>
            <p:spPr>
              <a:xfrm rot="5400000">
                <a:off x="2266921" y="-62226"/>
                <a:ext cx="432227" cy="4035118"/>
              </a:xfrm>
              <a:prstGeom prst="round2SameRect">
                <a:avLst/>
              </a:prstGeom>
            </p:spPr>
            <p:style>
              <a:lnRef idx="2">
                <a:schemeClr val="accent5">
                  <a:hueOff val="-4966938"/>
                  <a:satOff val="19906"/>
                  <a:lumOff val="431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6" name="Round Same Side Corner Rectangle 18"/>
              <p:cNvSpPr/>
              <p:nvPr/>
            </p:nvSpPr>
            <p:spPr>
              <a:xfrm>
                <a:off x="465476" y="1760319"/>
                <a:ext cx="4014018" cy="3900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d-ID" sz="2500" b="1" kern="1200" dirty="0" smtClean="0"/>
                  <a:t>Pokok Materi</a:t>
                </a:r>
                <a:r>
                  <a:rPr lang="en-US" sz="2500" b="1" kern="1200" dirty="0" smtClean="0"/>
                  <a:t>/</a:t>
                </a:r>
                <a:r>
                  <a:rPr lang="en-US" sz="2500" b="1" kern="1200" dirty="0" err="1" smtClean="0"/>
                  <a:t>Cerita</a:t>
                </a:r>
                <a:endParaRPr lang="id-ID" sz="2500" b="1" kern="1200" dirty="0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2357423" y="3244657"/>
            <a:ext cx="4500593" cy="664965"/>
            <a:chOff x="2357423" y="3244657"/>
            <a:chExt cx="4500593" cy="664965"/>
          </a:xfrm>
        </p:grpSpPr>
        <p:grpSp>
          <p:nvGrpSpPr>
            <p:cNvPr id="97" name="Group 96"/>
            <p:cNvGrpSpPr/>
            <p:nvPr/>
          </p:nvGrpSpPr>
          <p:grpSpPr>
            <a:xfrm>
              <a:off x="2357423" y="3244657"/>
              <a:ext cx="465476" cy="664965"/>
              <a:chOff x="1" y="2318214"/>
              <a:chExt cx="465476" cy="664965"/>
            </a:xfrm>
          </p:grpSpPr>
          <p:sp>
            <p:nvSpPr>
              <p:cNvPr id="113" name="Chevron 112"/>
              <p:cNvSpPr/>
              <p:nvPr/>
            </p:nvSpPr>
            <p:spPr>
              <a:xfrm rot="5400000">
                <a:off x="-99744" y="2417959"/>
                <a:ext cx="664965" cy="465475"/>
              </a:xfrm>
              <a:prstGeom prst="chevron">
                <a:avLst/>
              </a:prstGeom>
            </p:spPr>
            <p:style>
              <a:lnRef idx="2">
                <a:schemeClr val="accent5">
                  <a:hueOff val="-6622584"/>
                  <a:satOff val="26541"/>
                  <a:lumOff val="5752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4" name="Chevron 20"/>
              <p:cNvSpPr/>
              <p:nvPr/>
            </p:nvSpPr>
            <p:spPr>
              <a:xfrm>
                <a:off x="2" y="2550952"/>
                <a:ext cx="465475" cy="1994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5</a:t>
                </a:r>
                <a:endParaRPr lang="id-ID" sz="2000" b="1" kern="1200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2822898" y="3244657"/>
              <a:ext cx="4035118" cy="432227"/>
              <a:chOff x="465476" y="2318214"/>
              <a:chExt cx="4035118" cy="432227"/>
            </a:xfrm>
          </p:grpSpPr>
          <p:sp>
            <p:nvSpPr>
              <p:cNvPr id="111" name="Round Same Side Corner Rectangle 110"/>
              <p:cNvSpPr/>
              <p:nvPr/>
            </p:nvSpPr>
            <p:spPr>
              <a:xfrm rot="5400000">
                <a:off x="2266921" y="516769"/>
                <a:ext cx="432227" cy="4035118"/>
              </a:xfrm>
              <a:prstGeom prst="round2SameRect">
                <a:avLst/>
              </a:prstGeom>
            </p:spPr>
            <p:style>
              <a:lnRef idx="2">
                <a:schemeClr val="accent5">
                  <a:hueOff val="-6622584"/>
                  <a:satOff val="26541"/>
                  <a:lumOff val="575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2" name="Round Same Side Corner Rectangle 22"/>
              <p:cNvSpPr/>
              <p:nvPr/>
            </p:nvSpPr>
            <p:spPr>
              <a:xfrm>
                <a:off x="465476" y="2339314"/>
                <a:ext cx="4014018" cy="3900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d-ID" sz="2500" b="1" kern="1200" dirty="0" smtClean="0"/>
                  <a:t>Sinopsis</a:t>
                </a:r>
                <a:endParaRPr lang="id-ID" sz="2500" b="1" kern="1200" dirty="0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2357423" y="3823652"/>
            <a:ext cx="4500593" cy="664965"/>
            <a:chOff x="2357423" y="3823652"/>
            <a:chExt cx="4500593" cy="664965"/>
          </a:xfrm>
        </p:grpSpPr>
        <p:grpSp>
          <p:nvGrpSpPr>
            <p:cNvPr id="99" name="Group 98"/>
            <p:cNvGrpSpPr/>
            <p:nvPr/>
          </p:nvGrpSpPr>
          <p:grpSpPr>
            <a:xfrm>
              <a:off x="2357423" y="3823652"/>
              <a:ext cx="465476" cy="664965"/>
              <a:chOff x="1" y="2897209"/>
              <a:chExt cx="465476" cy="664965"/>
            </a:xfrm>
          </p:grpSpPr>
          <p:sp>
            <p:nvSpPr>
              <p:cNvPr id="109" name="Chevron 108"/>
              <p:cNvSpPr/>
              <p:nvPr/>
            </p:nvSpPr>
            <p:spPr>
              <a:xfrm rot="5400000">
                <a:off x="-99744" y="2996954"/>
                <a:ext cx="664965" cy="465475"/>
              </a:xfrm>
              <a:prstGeom prst="chevron">
                <a:avLst/>
              </a:prstGeom>
            </p:spPr>
            <p:style>
              <a:lnRef idx="2">
                <a:schemeClr val="accent5">
                  <a:hueOff val="-8278230"/>
                  <a:satOff val="33176"/>
                  <a:lumOff val="7190"/>
                  <a:alphaOff val="0"/>
                </a:schemeClr>
              </a:lnRef>
              <a:fillRef idx="1">
                <a:schemeClr val="accent5">
                  <a:hueOff val="-8278230"/>
                  <a:satOff val="33176"/>
                  <a:lumOff val="7190"/>
                  <a:alphaOff val="0"/>
                </a:schemeClr>
              </a:fillRef>
              <a:effectRef idx="0">
                <a:schemeClr val="accent5">
                  <a:hueOff val="-8278230"/>
                  <a:satOff val="33176"/>
                  <a:lumOff val="719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0" name="Chevron 24"/>
              <p:cNvSpPr/>
              <p:nvPr/>
            </p:nvSpPr>
            <p:spPr>
              <a:xfrm>
                <a:off x="2" y="3129947"/>
                <a:ext cx="465475" cy="1994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6</a:t>
                </a:r>
                <a:endParaRPr lang="id-ID" sz="2000" b="1" kern="1200" dirty="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2822898" y="3823652"/>
              <a:ext cx="4035118" cy="432227"/>
              <a:chOff x="465476" y="2897209"/>
              <a:chExt cx="4035118" cy="432227"/>
            </a:xfrm>
          </p:grpSpPr>
          <p:sp>
            <p:nvSpPr>
              <p:cNvPr id="107" name="Round Same Side Corner Rectangle 106"/>
              <p:cNvSpPr/>
              <p:nvPr/>
            </p:nvSpPr>
            <p:spPr>
              <a:xfrm rot="5400000">
                <a:off x="2266921" y="1095764"/>
                <a:ext cx="432227" cy="4035118"/>
              </a:xfrm>
              <a:prstGeom prst="round2SameRect">
                <a:avLst/>
              </a:prstGeom>
            </p:spPr>
            <p:style>
              <a:lnRef idx="2">
                <a:schemeClr val="accent5">
                  <a:hueOff val="-8278230"/>
                  <a:satOff val="33176"/>
                  <a:lumOff val="719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8" name="Round Same Side Corner Rectangle 26"/>
              <p:cNvSpPr/>
              <p:nvPr/>
            </p:nvSpPr>
            <p:spPr>
              <a:xfrm>
                <a:off x="465476" y="2918309"/>
                <a:ext cx="4014018" cy="3900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2500" b="1" kern="1200" dirty="0" err="1" smtClean="0"/>
                  <a:t>Naskah</a:t>
                </a:r>
                <a:endParaRPr lang="id-ID" sz="2500" b="1" kern="1200" dirty="0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2357423" y="4402647"/>
            <a:ext cx="4500593" cy="664965"/>
            <a:chOff x="2357423" y="4402647"/>
            <a:chExt cx="4500593" cy="664965"/>
          </a:xfrm>
        </p:grpSpPr>
        <p:grpSp>
          <p:nvGrpSpPr>
            <p:cNvPr id="101" name="Group 100"/>
            <p:cNvGrpSpPr/>
            <p:nvPr/>
          </p:nvGrpSpPr>
          <p:grpSpPr>
            <a:xfrm>
              <a:off x="2357423" y="4402647"/>
              <a:ext cx="465476" cy="664965"/>
              <a:chOff x="1" y="3476204"/>
              <a:chExt cx="465476" cy="664965"/>
            </a:xfrm>
          </p:grpSpPr>
          <p:sp>
            <p:nvSpPr>
              <p:cNvPr id="105" name="Chevron 104"/>
              <p:cNvSpPr/>
              <p:nvPr/>
            </p:nvSpPr>
            <p:spPr>
              <a:xfrm rot="5400000">
                <a:off x="-99744" y="3575949"/>
                <a:ext cx="664965" cy="465475"/>
              </a:xfrm>
              <a:prstGeom prst="chevron">
                <a:avLst/>
              </a:prstGeom>
            </p:spPr>
            <p:style>
              <a:lnRef idx="2">
                <a:schemeClr val="accent5">
                  <a:hueOff val="-9933876"/>
                  <a:satOff val="39811"/>
                  <a:lumOff val="8628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6" name="Chevron 28"/>
              <p:cNvSpPr/>
              <p:nvPr/>
            </p:nvSpPr>
            <p:spPr>
              <a:xfrm>
                <a:off x="2" y="3708942"/>
                <a:ext cx="465475" cy="1994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/>
                  <a:t>7</a:t>
                </a:r>
                <a:endParaRPr lang="id-ID" sz="2000" b="1" kern="12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2822898" y="4402647"/>
              <a:ext cx="4035118" cy="432227"/>
              <a:chOff x="465476" y="3476204"/>
              <a:chExt cx="4035118" cy="432227"/>
            </a:xfrm>
          </p:grpSpPr>
          <p:sp>
            <p:nvSpPr>
              <p:cNvPr id="103" name="Round Same Side Corner Rectangle 102"/>
              <p:cNvSpPr/>
              <p:nvPr/>
            </p:nvSpPr>
            <p:spPr>
              <a:xfrm rot="5400000">
                <a:off x="2266921" y="1674759"/>
                <a:ext cx="432227" cy="4035118"/>
              </a:xfrm>
              <a:prstGeom prst="round2SameRect">
                <a:avLst/>
              </a:prstGeom>
            </p:spPr>
            <p:style>
              <a:lnRef idx="2">
                <a:schemeClr val="accent5">
                  <a:hueOff val="-9933876"/>
                  <a:satOff val="39811"/>
                  <a:lumOff val="862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4" name="Round Same Side Corner Rectangle 30"/>
              <p:cNvSpPr/>
              <p:nvPr/>
            </p:nvSpPr>
            <p:spPr>
              <a:xfrm>
                <a:off x="465476" y="3497304"/>
                <a:ext cx="4014018" cy="3900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id-ID" sz="2500" b="1" i="1" kern="1200" dirty="0" smtClean="0"/>
                  <a:t>Storyboard</a:t>
                </a:r>
                <a:endParaRPr lang="id-ID" sz="2500" b="1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1336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7158" y="357504"/>
            <a:ext cx="8229600" cy="57117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DISKUSI</a:t>
            </a:r>
            <a:endParaRPr lang="id-ID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113588"/>
            <a:ext cx="85176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Fasilitator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membagi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peserta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menjadi</a:t>
            </a:r>
            <a:r>
              <a:rPr lang="en-US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5 </a:t>
            </a:r>
            <a:r>
              <a:rPr lang="en-US" sz="2400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kelompok</a:t>
            </a:r>
            <a:endParaRPr lang="en-US" sz="24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</a:rPr>
              <a:t>Fasilitator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memberikan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kamera</a:t>
            </a:r>
            <a:r>
              <a:rPr lang="en-US" sz="2400" dirty="0" smtClean="0">
                <a:latin typeface="Arial" panose="020B0604020202020204" pitchFamily="34" charset="0"/>
              </a:rPr>
              <a:t> video </a:t>
            </a:r>
            <a:r>
              <a:rPr lang="en-US" sz="2400" dirty="0" err="1" smtClean="0">
                <a:latin typeface="Arial" panose="020B0604020202020204" pitchFamily="34" charset="0"/>
              </a:rPr>
              <a:t>pasa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setiap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kelompok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</a:rPr>
              <a:t>Setiap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kelompok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melakukan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kegiatan</a:t>
            </a:r>
            <a:endParaRPr lang="en-US" sz="2400" dirty="0">
              <a:latin typeface="Arial" panose="020B0604020202020204" pitchFamily="34" charset="0"/>
            </a:endParaRPr>
          </a:p>
          <a:p>
            <a:pPr marL="1428750" lvl="2" indent="-514350">
              <a:buFont typeface="+mj-lt"/>
              <a:buAutoNum type="alphaLcParenR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Mengidentifikasi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kamera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Mendeskripsikan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kamera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</a:p>
          <a:p>
            <a:pPr marL="1428750" lvl="2" indent="-514350">
              <a:buFont typeface="+mj-lt"/>
              <a:buAutoNum type="alphaLcParenR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kamera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</a:rPr>
              <a:t>Perwakilan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kelompok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mempresentasikan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hasil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diskusi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kelompoknya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lvl="2"/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13913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455</TotalTime>
  <Words>111</Words>
  <Application>Microsoft Office PowerPoint</Application>
  <PresentationFormat>On-screen Show (16:9)</PresentationFormat>
  <Paragraphs>34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Theme2</vt:lpstr>
      <vt:lpstr>PowerPoint Presentation</vt:lpstr>
      <vt:lpstr>TUJUAN</vt:lpstr>
      <vt:lpstr>INDIKATOR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didik duro</dc:creator>
  <cp:lastModifiedBy>ACER</cp:lastModifiedBy>
  <cp:revision>49</cp:revision>
  <dcterms:created xsi:type="dcterms:W3CDTF">2016-03-17T21:39:40Z</dcterms:created>
  <dcterms:modified xsi:type="dcterms:W3CDTF">2019-11-02T14:52:57Z</dcterms:modified>
</cp:coreProperties>
</file>