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1"/>
  </p:notesMasterIdLst>
  <p:sldIdLst>
    <p:sldId id="256" r:id="rId2"/>
    <p:sldId id="257" r:id="rId3"/>
    <p:sldId id="260" r:id="rId4"/>
    <p:sldId id="261" r:id="rId5"/>
    <p:sldId id="262" r:id="rId6"/>
    <p:sldId id="264" r:id="rId7"/>
    <p:sldId id="265" r:id="rId8"/>
    <p:sldId id="266" r:id="rId9"/>
    <p:sldId id="317" r:id="rId10"/>
    <p:sldId id="267" r:id="rId11"/>
    <p:sldId id="268" r:id="rId12"/>
    <p:sldId id="269" r:id="rId13"/>
    <p:sldId id="270" r:id="rId14"/>
    <p:sldId id="286"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p:restoredTop sz="94613"/>
  </p:normalViewPr>
  <p:slideViewPr>
    <p:cSldViewPr>
      <p:cViewPr varScale="1">
        <p:scale>
          <a:sx n="119" d="100"/>
          <a:sy n="119" d="100"/>
        </p:scale>
        <p:origin x="304"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93CD3-5817-4BCD-AA06-525C775F8B90}" type="datetimeFigureOut">
              <a:rPr lang="en-US" smtClean="0"/>
              <a:t>10/30/19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D39B1-AF4A-4B5D-B15D-632658B6117E}" type="slidenum">
              <a:rPr lang="en-US" smtClean="0"/>
              <a:t>‹#›</a:t>
            </a:fld>
            <a:endParaRPr lang="en-US"/>
          </a:p>
        </p:txBody>
      </p:sp>
    </p:spTree>
    <p:extLst>
      <p:ext uri="{BB962C8B-B14F-4D97-AF65-F5344CB8AC3E}">
        <p14:creationId xmlns:p14="http://schemas.microsoft.com/office/powerpoint/2010/main" val="404444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D39B1-AF4A-4B5D-B15D-632658B6117E}" type="slidenum">
              <a:rPr lang="en-US" smtClean="0"/>
              <a:t>2</a:t>
            </a:fld>
            <a:endParaRPr lang="en-US"/>
          </a:p>
        </p:txBody>
      </p:sp>
    </p:spTree>
    <p:extLst>
      <p:ext uri="{BB962C8B-B14F-4D97-AF65-F5344CB8AC3E}">
        <p14:creationId xmlns:p14="http://schemas.microsoft.com/office/powerpoint/2010/main" val="7890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8B6DB1-FCFC-4CAE-984C-720CE69EE315}" type="slidenum">
              <a:rPr lang="en-US" altLang="id-ID" smtClean="0"/>
              <a:pPr/>
              <a:t>6</a:t>
            </a:fld>
            <a:endParaRPr lang="en-US" altLang="id-ID"/>
          </a:p>
        </p:txBody>
      </p:sp>
      <p:sp>
        <p:nvSpPr>
          <p:cNvPr id="16387" name="Rectangle 2"/>
          <p:cNvSpPr>
            <a:spLocks noGrp="1" noRot="1" noChangeAspect="1" noChangeArrowheads="1" noTextEdit="1"/>
          </p:cNvSpPr>
          <p:nvPr>
            <p:ph type="sldImg"/>
          </p:nvPr>
        </p:nvSpPr>
        <p:spPr>
          <a:xfrm>
            <a:off x="685800" y="1143000"/>
            <a:ext cx="5486400" cy="3086100"/>
          </a:xfrm>
          <a:ln/>
        </p:spPr>
      </p:sp>
      <p:sp>
        <p:nvSpPr>
          <p:cNvPr id="16388" name="Rectangle 3"/>
          <p:cNvSpPr>
            <a:spLocks noGrp="1" noChangeArrowheads="1"/>
          </p:cNvSpPr>
          <p:nvPr>
            <p:ph type="body" idx="1"/>
          </p:nvPr>
        </p:nvSpPr>
        <p:spPr>
          <a:noFill/>
        </p:spPr>
        <p:txBody>
          <a:bodyPr/>
          <a:lstStyle/>
          <a:p>
            <a:pPr eaLnBrk="1" hangingPunct="1"/>
            <a:r>
              <a:rPr lang="en-US" altLang="id-ID"/>
              <a:t>Memakai voip</a:t>
            </a:r>
          </a:p>
        </p:txBody>
      </p:sp>
    </p:spTree>
    <p:extLst>
      <p:ext uri="{BB962C8B-B14F-4D97-AF65-F5344CB8AC3E}">
        <p14:creationId xmlns:p14="http://schemas.microsoft.com/office/powerpoint/2010/main" val="45568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A34444-C5EA-481F-90EE-34B5DFD1E1DE}" type="slidenum">
              <a:rPr lang="en-US" altLang="id-ID" smtClean="0"/>
              <a:pPr/>
              <a:t>7</a:t>
            </a:fld>
            <a:endParaRPr lang="en-US" altLang="id-ID"/>
          </a:p>
        </p:txBody>
      </p:sp>
      <p:sp>
        <p:nvSpPr>
          <p:cNvPr id="18435" name="Rectangle 2"/>
          <p:cNvSpPr>
            <a:spLocks noGrp="1" noRot="1" noChangeAspect="1" noChangeArrowheads="1" noTextEdit="1"/>
          </p:cNvSpPr>
          <p:nvPr>
            <p:ph type="sldImg"/>
          </p:nvPr>
        </p:nvSpPr>
        <p:spPr>
          <a:xfrm>
            <a:off x="685800" y="1143000"/>
            <a:ext cx="5486400" cy="3086100"/>
          </a:xfrm>
          <a:ln/>
        </p:spPr>
      </p:sp>
      <p:sp>
        <p:nvSpPr>
          <p:cNvPr id="18436" name="Rectangle 3"/>
          <p:cNvSpPr>
            <a:spLocks noGrp="1" noChangeArrowheads="1"/>
          </p:cNvSpPr>
          <p:nvPr>
            <p:ph type="body" idx="1"/>
          </p:nvPr>
        </p:nvSpPr>
        <p:spPr>
          <a:noFill/>
        </p:spPr>
        <p:txBody>
          <a:bodyPr/>
          <a:lstStyle/>
          <a:p>
            <a:pPr eaLnBrk="1" hangingPunct="1"/>
            <a:endParaRPr lang="id-ID" altLang="id-ID"/>
          </a:p>
        </p:txBody>
      </p:sp>
    </p:spTree>
    <p:extLst>
      <p:ext uri="{BB962C8B-B14F-4D97-AF65-F5344CB8AC3E}">
        <p14:creationId xmlns:p14="http://schemas.microsoft.com/office/powerpoint/2010/main" val="158240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2001"/>
            <a:ext cx="292531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76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10/30/19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085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10/30/19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500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10/30/19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048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568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10/30/19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394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10/30/19</a:t>
            </a:fld>
            <a:endParaRPr lang="en-US" dirty="0"/>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919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10/30/19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835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10/30/19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417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337560"/>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10/30/19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32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340602"/>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10/30/19</a:t>
            </a:fld>
            <a:endParaRPr lang="en-US" dirty="0"/>
          </a:p>
        </p:txBody>
      </p:sp>
      <p:sp>
        <p:nvSpPr>
          <p:cNvPr id="9" name="Footer Placeholder 8"/>
          <p:cNvSpPr>
            <a:spLocks noGrp="1"/>
          </p:cNvSpPr>
          <p:nvPr>
            <p:ph type="ftr" sz="quarter" idx="11"/>
          </p:nvPr>
        </p:nvSpPr>
        <p:spPr>
          <a:xfrm>
            <a:off x="3499102" y="6356352"/>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89505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10/30/19</a:t>
            </a:fld>
            <a:endParaRPr lang="en-US" dirty="0"/>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100" b="1">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129407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9.emf"/><Relationship Id="rId5" Type="http://schemas.openxmlformats.org/officeDocument/2006/relationships/image" Target="../media/image3.tif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3.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 Id="rId3" Type="http://schemas.openxmlformats.org/officeDocument/2006/relationships/image" Target="../media/image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3.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3.emf"/><Relationship Id="rId5" Type="http://schemas.openxmlformats.org/officeDocument/2006/relationships/image" Target="../media/image3.tif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oleObject" Target="../embeddings/oleObject2.bin"/><Relationship Id="rId7" Type="http://schemas.openxmlformats.org/officeDocument/2006/relationships/image" Target="../media/image7.emf"/><Relationship Id="rId8" Type="http://schemas.openxmlformats.org/officeDocument/2006/relationships/image" Target="../media/image3.tif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emf"/><Relationship Id="rId5" Type="http://schemas.openxmlformats.org/officeDocument/2006/relationships/image" Target="../media/image3.tif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3E29E15-037E-1843-9ED4-17F5A7298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65"/>
            <a:ext cx="12192000" cy="6689003"/>
          </a:xfrm>
          <a:prstGeom prst="rect">
            <a:avLst/>
          </a:prstGeom>
        </p:spPr>
      </p:pic>
      <p:sp>
        <p:nvSpPr>
          <p:cNvPr id="2" name="Title 1"/>
          <p:cNvSpPr>
            <a:spLocks noGrp="1"/>
          </p:cNvSpPr>
          <p:nvPr>
            <p:ph type="ctrTitle"/>
          </p:nvPr>
        </p:nvSpPr>
        <p:spPr>
          <a:xfrm>
            <a:off x="6324600" y="4227963"/>
            <a:ext cx="5753518" cy="572148"/>
          </a:xfrm>
        </p:spPr>
        <p:txBody>
          <a:bodyPr>
            <a:noAutofit/>
          </a:bodyPr>
          <a:lstStyle/>
          <a:p>
            <a:r>
              <a:rPr lang="en-US" sz="4400" dirty="0" err="1"/>
              <a:t>Konsep</a:t>
            </a:r>
            <a:r>
              <a:rPr lang="en-US" sz="4400" dirty="0"/>
              <a:t> </a:t>
            </a:r>
            <a:r>
              <a:rPr lang="en-US" sz="4400" dirty="0" err="1"/>
              <a:t>Komunikasi</a:t>
            </a:r>
            <a:r>
              <a:rPr lang="en-US" sz="4400" dirty="0"/>
              <a:t> VoIP</a:t>
            </a:r>
          </a:p>
        </p:txBody>
      </p:sp>
      <p:pic>
        <p:nvPicPr>
          <p:cNvPr id="3" name="Picture 2"/>
          <p:cNvPicPr>
            <a:picLocks noChangeAspect="1"/>
          </p:cNvPicPr>
          <p:nvPr/>
        </p:nvPicPr>
        <p:blipFill>
          <a:blip r:embed="rId3"/>
          <a:stretch>
            <a:fillRect/>
          </a:stretch>
        </p:blipFill>
        <p:spPr>
          <a:xfrm>
            <a:off x="16659041" y="-5393"/>
            <a:ext cx="1627368" cy="1300163"/>
          </a:xfrm>
          <a:prstGeom prst="rect">
            <a:avLst/>
          </a:prstGeom>
        </p:spPr>
      </p:pic>
      <p:pic>
        <p:nvPicPr>
          <p:cNvPr id="4" name="Picture 3"/>
          <p:cNvPicPr>
            <a:picLocks noChangeAspect="1"/>
          </p:cNvPicPr>
          <p:nvPr/>
        </p:nvPicPr>
        <p:blipFill>
          <a:blip r:embed="rId3"/>
          <a:stretch>
            <a:fillRect/>
          </a:stretch>
        </p:blipFill>
        <p:spPr>
          <a:xfrm>
            <a:off x="16811441" y="147007"/>
            <a:ext cx="1627368" cy="1300163"/>
          </a:xfrm>
          <a:prstGeom prst="rect">
            <a:avLst/>
          </a:prstGeom>
        </p:spPr>
      </p:pic>
      <p:pic>
        <p:nvPicPr>
          <p:cNvPr id="5" name="Picture 4"/>
          <p:cNvPicPr>
            <a:picLocks noChangeAspect="1"/>
          </p:cNvPicPr>
          <p:nvPr/>
        </p:nvPicPr>
        <p:blipFill>
          <a:blip r:embed="rId3"/>
          <a:stretch>
            <a:fillRect/>
          </a:stretch>
        </p:blipFill>
        <p:spPr>
          <a:xfrm>
            <a:off x="16963841" y="299407"/>
            <a:ext cx="1627368" cy="1300163"/>
          </a:xfrm>
          <a:prstGeom prst="rect">
            <a:avLst/>
          </a:prstGeom>
        </p:spPr>
      </p:pic>
      <p:pic>
        <p:nvPicPr>
          <p:cNvPr id="6" name="Picture 5"/>
          <p:cNvPicPr>
            <a:picLocks noChangeAspect="1"/>
          </p:cNvPicPr>
          <p:nvPr/>
        </p:nvPicPr>
        <p:blipFill>
          <a:blip r:embed="rId3"/>
          <a:stretch>
            <a:fillRect/>
          </a:stretch>
        </p:blipFill>
        <p:spPr>
          <a:xfrm>
            <a:off x="17116241" y="451807"/>
            <a:ext cx="1627368" cy="1300163"/>
          </a:xfrm>
          <a:prstGeom prst="rect">
            <a:avLst/>
          </a:prstGeom>
        </p:spPr>
      </p:pic>
      <p:pic>
        <p:nvPicPr>
          <p:cNvPr id="7" name="Picture 6"/>
          <p:cNvPicPr>
            <a:picLocks noChangeAspect="1"/>
          </p:cNvPicPr>
          <p:nvPr/>
        </p:nvPicPr>
        <p:blipFill>
          <a:blip r:embed="rId4"/>
          <a:stretch>
            <a:fillRect/>
          </a:stretch>
        </p:blipFill>
        <p:spPr>
          <a:xfrm>
            <a:off x="10820400" y="-5393"/>
            <a:ext cx="1371600" cy="1224593"/>
          </a:xfrm>
          <a:prstGeom prst="rect">
            <a:avLst/>
          </a:prstGeom>
        </p:spPr>
      </p:pic>
      <p:sp>
        <p:nvSpPr>
          <p:cNvPr id="8" name="Text Placeholder 1">
            <a:extLst>
              <a:ext uri="{FF2B5EF4-FFF2-40B4-BE49-F238E27FC236}">
                <a16:creationId xmlns:a16="http://schemas.microsoft.com/office/drawing/2014/main" xmlns="" id="{206381AD-4C2B-4745-99B1-0BBCE6131A71}"/>
              </a:ext>
            </a:extLst>
          </p:cNvPr>
          <p:cNvSpPr txBox="1">
            <a:spLocks/>
          </p:cNvSpPr>
          <p:nvPr/>
        </p:nvSpPr>
        <p:spPr>
          <a:xfrm>
            <a:off x="10268331" y="7882649"/>
            <a:ext cx="5673532" cy="10862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509">
              <a:lnSpc>
                <a:spcPct val="100000"/>
              </a:lnSpc>
              <a:spcBef>
                <a:spcPts val="0"/>
              </a:spcBef>
              <a:buNone/>
            </a:pPr>
            <a:r>
              <a:rPr lang="en-US" sz="3600" b="1" dirty="0">
                <a:solidFill>
                  <a:schemeClr val="bg1"/>
                </a:solidFill>
              </a:rPr>
              <a:t>Dr. </a:t>
            </a:r>
            <a:r>
              <a:rPr lang="en-US" sz="3600" b="1" dirty="0" err="1">
                <a:solidFill>
                  <a:schemeClr val="bg1"/>
                </a:solidFill>
              </a:rPr>
              <a:t>Purnamawati</a:t>
            </a:r>
            <a:r>
              <a:rPr lang="en-US" sz="3600" b="1" dirty="0">
                <a:solidFill>
                  <a:schemeClr val="bg1"/>
                </a:solidFill>
              </a:rPr>
              <a:t>, </a:t>
            </a:r>
            <a:r>
              <a:rPr lang="en-US" sz="3600" b="1" dirty="0" err="1">
                <a:solidFill>
                  <a:schemeClr val="bg1"/>
                </a:solidFill>
              </a:rPr>
              <a:t>M.Pd</a:t>
            </a:r>
            <a:endParaRPr lang="en-US" sz="3600" b="1" dirty="0">
              <a:solidFill>
                <a:schemeClr val="bg1"/>
              </a:solidFill>
            </a:endParaRPr>
          </a:p>
        </p:txBody>
      </p:sp>
      <p:sp>
        <p:nvSpPr>
          <p:cNvPr id="9" name="Text Placeholder 1">
            <a:extLst>
              <a:ext uri="{FF2B5EF4-FFF2-40B4-BE49-F238E27FC236}">
                <a16:creationId xmlns:a16="http://schemas.microsoft.com/office/drawing/2014/main" xmlns="" id="{206381AD-4C2B-4745-99B1-0BBCE6131A71}"/>
              </a:ext>
            </a:extLst>
          </p:cNvPr>
          <p:cNvSpPr txBox="1">
            <a:spLocks/>
          </p:cNvSpPr>
          <p:nvPr/>
        </p:nvSpPr>
        <p:spPr>
          <a:xfrm>
            <a:off x="10420731" y="8035049"/>
            <a:ext cx="5673532" cy="10862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509">
              <a:lnSpc>
                <a:spcPct val="100000"/>
              </a:lnSpc>
              <a:spcBef>
                <a:spcPts val="0"/>
              </a:spcBef>
              <a:buNone/>
            </a:pPr>
            <a:r>
              <a:rPr lang="en-US" sz="3600" b="1" dirty="0">
                <a:solidFill>
                  <a:schemeClr val="bg1"/>
                </a:solidFill>
              </a:rPr>
              <a:t>Dr. </a:t>
            </a:r>
            <a:r>
              <a:rPr lang="en-US" sz="3600" b="1" dirty="0" err="1">
                <a:solidFill>
                  <a:schemeClr val="bg1"/>
                </a:solidFill>
              </a:rPr>
              <a:t>Purnamawati</a:t>
            </a:r>
            <a:r>
              <a:rPr lang="en-US" sz="3600" b="1" dirty="0">
                <a:solidFill>
                  <a:schemeClr val="bg1"/>
                </a:solidFill>
              </a:rPr>
              <a:t>, </a:t>
            </a:r>
            <a:r>
              <a:rPr lang="en-US" sz="3600" b="1" dirty="0" err="1">
                <a:solidFill>
                  <a:schemeClr val="bg1"/>
                </a:solidFill>
              </a:rPr>
              <a:t>M.Pd</a:t>
            </a:r>
            <a:endParaRPr lang="en-US" sz="3600" b="1" dirty="0">
              <a:solidFill>
                <a:schemeClr val="bg1"/>
              </a:solidFill>
            </a:endParaRPr>
          </a:p>
        </p:txBody>
      </p:sp>
      <p:sp>
        <p:nvSpPr>
          <p:cNvPr id="10" name="テキスト ボックス 16"/>
          <p:cNvSpPr txBox="1"/>
          <p:nvPr/>
        </p:nvSpPr>
        <p:spPr>
          <a:xfrm>
            <a:off x="9138404" y="8850247"/>
            <a:ext cx="9452622" cy="646331"/>
          </a:xfrm>
          <a:prstGeom prst="rect">
            <a:avLst/>
          </a:prstGeom>
          <a:noFill/>
        </p:spPr>
        <p:txBody>
          <a:bodyPr wrap="square" rtlCol="0">
            <a:spAutoFit/>
          </a:bodyPr>
          <a:lstStyle/>
          <a:p>
            <a:pPr>
              <a:lnSpc>
                <a:spcPct val="120000"/>
              </a:lnSpc>
            </a:pPr>
            <a:r>
              <a:rPr kumimoji="1" lang="en-US" altLang="ja-JP" sz="3000" dirty="0" err="1">
                <a:solidFill>
                  <a:schemeClr val="bg1"/>
                </a:solidFill>
              </a:rPr>
              <a:t>Kementrian</a:t>
            </a:r>
            <a:r>
              <a:rPr kumimoji="1" lang="en-US" altLang="ja-JP" sz="3000" dirty="0">
                <a:solidFill>
                  <a:schemeClr val="bg1"/>
                </a:solidFill>
              </a:rPr>
              <a:t> </a:t>
            </a:r>
            <a:r>
              <a:rPr kumimoji="1" lang="en-US" altLang="ja-JP" sz="3000" dirty="0" err="1">
                <a:solidFill>
                  <a:schemeClr val="bg1"/>
                </a:solidFill>
              </a:rPr>
              <a:t>Pendidikan</a:t>
            </a:r>
            <a:r>
              <a:rPr kumimoji="1" lang="en-US" altLang="ja-JP" sz="3000" dirty="0">
                <a:solidFill>
                  <a:schemeClr val="bg1"/>
                </a:solidFill>
              </a:rPr>
              <a:t> </a:t>
            </a:r>
            <a:r>
              <a:rPr kumimoji="1" lang="en-US" altLang="ja-JP" sz="3000" dirty="0" err="1">
                <a:solidFill>
                  <a:schemeClr val="bg1"/>
                </a:solidFill>
              </a:rPr>
              <a:t>dan</a:t>
            </a:r>
            <a:r>
              <a:rPr kumimoji="1" lang="en-US" altLang="ja-JP" sz="3000" dirty="0">
                <a:solidFill>
                  <a:schemeClr val="bg1"/>
                </a:solidFill>
              </a:rPr>
              <a:t> </a:t>
            </a:r>
            <a:r>
              <a:rPr kumimoji="1" lang="en-US" altLang="ja-JP" sz="3000" dirty="0" err="1">
                <a:solidFill>
                  <a:schemeClr val="bg1"/>
                </a:solidFill>
              </a:rPr>
              <a:t>Kebudayaan</a:t>
            </a:r>
            <a:r>
              <a:rPr kumimoji="1" lang="en-US" altLang="ja-JP" sz="3000" dirty="0">
                <a:solidFill>
                  <a:schemeClr val="bg1"/>
                </a:solidFill>
              </a:rPr>
              <a:t> 2019</a:t>
            </a:r>
          </a:p>
        </p:txBody>
      </p:sp>
      <p:pic>
        <p:nvPicPr>
          <p:cNvPr id="11" name="Picture 10"/>
          <p:cNvPicPr>
            <a:picLocks noChangeAspect="1"/>
          </p:cNvPicPr>
          <p:nvPr/>
        </p:nvPicPr>
        <p:blipFill>
          <a:blip r:embed="rId5"/>
          <a:stretch>
            <a:fillRect/>
          </a:stretch>
        </p:blipFill>
        <p:spPr>
          <a:xfrm>
            <a:off x="6096000" y="6131166"/>
            <a:ext cx="7694897" cy="726834"/>
          </a:xfrm>
          <a:prstGeom prst="rect">
            <a:avLst/>
          </a:prstGeom>
        </p:spPr>
      </p:pic>
    </p:spTree>
    <p:extLst>
      <p:ext uri="{BB962C8B-B14F-4D97-AF65-F5344CB8AC3E}">
        <p14:creationId xmlns:p14="http://schemas.microsoft.com/office/powerpoint/2010/main" val="37384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defRPr/>
            </a:pPr>
            <a:r>
              <a:rPr lang="sv-SE" altLang="id-ID" dirty="0" err="1">
                <a:solidFill>
                  <a:schemeClr val="tx1">
                    <a:lumMod val="95000"/>
                    <a:lumOff val="5000"/>
                  </a:schemeClr>
                </a:solidFill>
              </a:rPr>
              <a:t>Komponen</a:t>
            </a:r>
            <a:r>
              <a:rPr lang="sv-SE" altLang="id-ID" dirty="0">
                <a:solidFill>
                  <a:schemeClr val="tx1">
                    <a:lumMod val="95000"/>
                    <a:lumOff val="5000"/>
                  </a:schemeClr>
                </a:solidFill>
              </a:rPr>
              <a:t> </a:t>
            </a:r>
            <a:r>
              <a:rPr lang="sv-SE" altLang="id-ID" dirty="0" err="1">
                <a:solidFill>
                  <a:schemeClr val="tx1">
                    <a:lumMod val="95000"/>
                    <a:lumOff val="5000"/>
                  </a:schemeClr>
                </a:solidFill>
              </a:rPr>
              <a:t>VoIP</a:t>
            </a:r>
            <a:r>
              <a:rPr lang="sv-SE" altLang="id-ID" dirty="0">
                <a:solidFill>
                  <a:schemeClr val="tx1">
                    <a:lumMod val="95000"/>
                    <a:lumOff val="5000"/>
                  </a:schemeClr>
                </a:solidFill>
              </a:rPr>
              <a:t> (2)</a:t>
            </a:r>
            <a:endParaRPr lang="en-US" altLang="id-ID" dirty="0">
              <a:solidFill>
                <a:schemeClr val="tx1">
                  <a:lumMod val="95000"/>
                  <a:lumOff val="5000"/>
                </a:schemeClr>
              </a:solidFill>
            </a:endParaRPr>
          </a:p>
        </p:txBody>
      </p:sp>
      <p:sp>
        <p:nvSpPr>
          <p:cNvPr id="20483" name="Rectangle 3"/>
          <p:cNvSpPr>
            <a:spLocks noGrp="1" noChangeArrowheads="1"/>
          </p:cNvSpPr>
          <p:nvPr>
            <p:ph idx="1"/>
          </p:nvPr>
        </p:nvSpPr>
        <p:spPr>
          <a:xfrm>
            <a:off x="4267200" y="762000"/>
            <a:ext cx="5791200" cy="5334000"/>
          </a:xfrm>
        </p:spPr>
        <p:txBody>
          <a:bodyPr>
            <a:noAutofit/>
          </a:bodyPr>
          <a:lstStyle/>
          <a:p>
            <a:pPr eaLnBrk="1" hangingPunct="1"/>
            <a:r>
              <a:rPr lang="en-US" altLang="id-ID" sz="2000" b="1" dirty="0"/>
              <a:t>Protocol</a:t>
            </a:r>
            <a:endParaRPr lang="id-ID" altLang="id-ID" sz="2000" b="1" dirty="0"/>
          </a:p>
          <a:p>
            <a:pPr lvl="1" eaLnBrk="1" hangingPunct="1"/>
            <a:r>
              <a:rPr lang="en-US" altLang="id-ID" sz="2000" dirty="0"/>
              <a:t>Signaling </a:t>
            </a:r>
            <a:r>
              <a:rPr lang="en-US" altLang="id-ID" sz="2000" dirty="0" err="1"/>
              <a:t>dilakukan</a:t>
            </a:r>
            <a:r>
              <a:rPr lang="en-US" altLang="id-ID" sz="2000" dirty="0"/>
              <a:t> </a:t>
            </a:r>
            <a:r>
              <a:rPr lang="en-US" altLang="id-ID" sz="2000" dirty="0" err="1"/>
              <a:t>sebelum</a:t>
            </a:r>
            <a:r>
              <a:rPr lang="en-US" altLang="id-ID" sz="2000" dirty="0"/>
              <a:t> </a:t>
            </a:r>
            <a:r>
              <a:rPr lang="en-US" altLang="id-ID" sz="2000" dirty="0" err="1"/>
              <a:t>melakukan</a:t>
            </a:r>
            <a:r>
              <a:rPr lang="en-US" altLang="id-ID" sz="2000" dirty="0"/>
              <a:t> </a:t>
            </a:r>
            <a:r>
              <a:rPr lang="en-US" altLang="id-ID" sz="2000" dirty="0" err="1"/>
              <a:t>panggilan</a:t>
            </a:r>
            <a:r>
              <a:rPr lang="en-US" altLang="id-ID" sz="2000" dirty="0"/>
              <a:t>. </a:t>
            </a:r>
            <a:r>
              <a:rPr lang="en-US" altLang="id-ID" sz="2000" dirty="0" err="1"/>
              <a:t>Jalur</a:t>
            </a:r>
            <a:r>
              <a:rPr lang="en-US" altLang="id-ID" sz="2000" dirty="0"/>
              <a:t> </a:t>
            </a:r>
            <a:r>
              <a:rPr lang="en-US" altLang="id-ID" sz="2000" dirty="0" err="1"/>
              <a:t>dibentuk</a:t>
            </a:r>
            <a:r>
              <a:rPr lang="en-US" altLang="id-ID" sz="2000" dirty="0"/>
              <a:t> point to point </a:t>
            </a:r>
            <a:r>
              <a:rPr lang="en-US" altLang="id-ID" sz="2000" dirty="0" err="1"/>
              <a:t>menggunakan</a:t>
            </a:r>
            <a:r>
              <a:rPr lang="en-US" altLang="id-ID" sz="2000" dirty="0"/>
              <a:t> </a:t>
            </a:r>
            <a:r>
              <a:rPr lang="en-US" altLang="id-ID" sz="2000" dirty="0" err="1"/>
              <a:t>protokol</a:t>
            </a:r>
            <a:r>
              <a:rPr lang="en-US" altLang="id-ID" sz="2000" dirty="0"/>
              <a:t> signaling yang </a:t>
            </a:r>
            <a:r>
              <a:rPr lang="en-US" altLang="id-ID" sz="2000" dirty="0" err="1"/>
              <a:t>berbasis</a:t>
            </a:r>
            <a:r>
              <a:rPr lang="en-US" altLang="id-ID" sz="2000" dirty="0"/>
              <a:t> TCP </a:t>
            </a:r>
            <a:endParaRPr lang="id-ID" altLang="id-ID" sz="2000" dirty="0"/>
          </a:p>
          <a:p>
            <a:pPr lvl="1" eaLnBrk="1" hangingPunct="1"/>
            <a:r>
              <a:rPr lang="en-US" altLang="id-ID" sz="2000" dirty="0" err="1"/>
              <a:t>Setelah</a:t>
            </a:r>
            <a:r>
              <a:rPr lang="en-US" altLang="id-ID" sz="2000" dirty="0"/>
              <a:t> </a:t>
            </a:r>
            <a:r>
              <a:rPr lang="en-US" altLang="id-ID" sz="2000" dirty="0" err="1"/>
              <a:t>jalur</a:t>
            </a:r>
            <a:r>
              <a:rPr lang="en-US" altLang="id-ID" sz="2000" dirty="0"/>
              <a:t> </a:t>
            </a:r>
            <a:r>
              <a:rPr lang="en-US" altLang="id-ID" sz="2000" dirty="0" err="1"/>
              <a:t>terbentuk</a:t>
            </a:r>
            <a:r>
              <a:rPr lang="en-US" altLang="id-ID" sz="2000" dirty="0"/>
              <a:t>, RTP </a:t>
            </a:r>
            <a:r>
              <a:rPr lang="en-US" altLang="id-ID" sz="2000" dirty="0" err="1"/>
              <a:t>melakukan</a:t>
            </a:r>
            <a:r>
              <a:rPr lang="en-US" altLang="id-ID" sz="2000" dirty="0"/>
              <a:t> transfer </a:t>
            </a:r>
            <a:r>
              <a:rPr lang="en-US" altLang="id-ID" sz="2000" dirty="0" err="1"/>
              <a:t>sinyal</a:t>
            </a:r>
            <a:r>
              <a:rPr lang="en-US" altLang="id-ID" sz="2000" dirty="0"/>
              <a:t> </a:t>
            </a:r>
            <a:r>
              <a:rPr lang="en-US" altLang="id-ID" sz="2000" dirty="0" err="1"/>
              <a:t>suara</a:t>
            </a:r>
            <a:r>
              <a:rPr lang="en-US" altLang="id-ID" sz="2000" dirty="0"/>
              <a:t> yang </a:t>
            </a:r>
            <a:r>
              <a:rPr lang="en-US" altLang="id-ID" sz="2000" dirty="0" err="1"/>
              <a:t>telah</a:t>
            </a:r>
            <a:r>
              <a:rPr lang="en-US" altLang="id-ID" sz="2000" dirty="0"/>
              <a:t> </a:t>
            </a:r>
            <a:r>
              <a:rPr lang="en-US" altLang="id-ID" sz="2000" dirty="0" err="1"/>
              <a:t>dipaketisasi</a:t>
            </a:r>
            <a:r>
              <a:rPr lang="en-US" altLang="id-ID" sz="2000" dirty="0"/>
              <a:t> </a:t>
            </a:r>
            <a:r>
              <a:rPr lang="en-US" altLang="id-ID" sz="2000" dirty="0" err="1"/>
              <a:t>melui</a:t>
            </a:r>
            <a:r>
              <a:rPr lang="en-US" altLang="id-ID" sz="2000" dirty="0"/>
              <a:t> </a:t>
            </a:r>
            <a:r>
              <a:rPr lang="en-US" altLang="id-ID" sz="2000" dirty="0" err="1"/>
              <a:t>jalur</a:t>
            </a:r>
            <a:r>
              <a:rPr lang="en-US" altLang="id-ID" sz="2000" dirty="0"/>
              <a:t> UDP </a:t>
            </a:r>
          </a:p>
          <a:p>
            <a:pPr eaLnBrk="1" hangingPunct="1"/>
            <a:r>
              <a:rPr lang="en-US" altLang="id-ID" sz="2000" b="1" dirty="0"/>
              <a:t>CODEC (Coder Decoder)</a:t>
            </a:r>
            <a:endParaRPr lang="id-ID" altLang="id-ID" sz="2000" b="1" dirty="0"/>
          </a:p>
          <a:p>
            <a:pPr lvl="1" eaLnBrk="1" hangingPunct="1"/>
            <a:r>
              <a:rPr lang="sv-SE" altLang="id-ID" sz="2000" dirty="0"/>
              <a:t>Digunakan untuk mengubah informasi sinyal suara analog menjadi sinyal digital yang dapat ditransmisikan melalui jaringan IP dengan bandwidth tertentu dan mendapatkan informasinya kembali. </a:t>
            </a:r>
            <a:endParaRPr lang="id-ID" altLang="id-ID" sz="2000" dirty="0"/>
          </a:p>
          <a:p>
            <a:pPr lvl="1" eaLnBrk="1" hangingPunct="1"/>
            <a:r>
              <a:rPr lang="sv-SE" altLang="id-ID" sz="2000" dirty="0"/>
              <a:t>Masing masing codec punyai spesifikasi bandwidth yang dibutuhkan yang berbeda. Misalkan G711 </a:t>
            </a:r>
            <a:r>
              <a:rPr lang="sv-SE" altLang="id-ID" sz="2000" dirty="0">
                <a:sym typeface="Wingdings" panose="05000000000000000000" pitchFamily="2" charset="2"/>
              </a:rPr>
              <a:t></a:t>
            </a:r>
            <a:r>
              <a:rPr lang="sv-SE" altLang="id-ID" sz="2000" dirty="0"/>
              <a:t> 64 Kbps.</a:t>
            </a:r>
            <a:endParaRPr lang="en-US" altLang="id-ID" sz="2000" dirty="0"/>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184133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8267" y="3148825"/>
            <a:ext cx="7886700" cy="458032"/>
          </a:xfrm>
        </p:spPr>
        <p:txBody>
          <a:bodyPr>
            <a:normAutofit fontScale="90000"/>
          </a:bodyPr>
          <a:lstStyle/>
          <a:p>
            <a:pPr marL="628650" indent="-628650">
              <a:defRPr/>
            </a:pPr>
            <a:r>
              <a:rPr lang="it-IT" altLang="id-ID" dirty="0">
                <a:solidFill>
                  <a:schemeClr val="tx1">
                    <a:lumMod val="95000"/>
                    <a:lumOff val="5000"/>
                  </a:schemeClr>
                </a:solidFill>
              </a:rPr>
              <a:t>Paket VoIP (1)</a:t>
            </a:r>
            <a:r>
              <a:rPr lang="en-US" altLang="id-ID" i="1" dirty="0">
                <a:solidFill>
                  <a:schemeClr val="tx1">
                    <a:lumMod val="95000"/>
                    <a:lumOff val="5000"/>
                  </a:schemeClr>
                </a:solidFill>
              </a:rPr>
              <a:t/>
            </a:r>
            <a:br>
              <a:rPr lang="en-US" altLang="id-ID" i="1" dirty="0">
                <a:solidFill>
                  <a:schemeClr val="tx1">
                    <a:lumMod val="95000"/>
                    <a:lumOff val="5000"/>
                  </a:schemeClr>
                </a:solidFill>
              </a:rPr>
            </a:br>
            <a:endParaRPr lang="en-US" altLang="id-ID" i="1" dirty="0">
              <a:solidFill>
                <a:schemeClr val="tx1">
                  <a:lumMod val="95000"/>
                  <a:lumOff val="5000"/>
                </a:schemeClr>
              </a:solidFill>
            </a:endParaRPr>
          </a:p>
        </p:txBody>
      </p:sp>
      <p:sp>
        <p:nvSpPr>
          <p:cNvPr id="21507" name="Rectangle 3"/>
          <p:cNvSpPr>
            <a:spLocks noGrp="1" noChangeArrowheads="1"/>
          </p:cNvSpPr>
          <p:nvPr>
            <p:ph idx="1"/>
          </p:nvPr>
        </p:nvSpPr>
        <p:spPr>
          <a:xfrm>
            <a:off x="4151617" y="762000"/>
            <a:ext cx="6172200" cy="2971800"/>
          </a:xfrm>
        </p:spPr>
        <p:txBody>
          <a:bodyPr>
            <a:normAutofit/>
          </a:bodyPr>
          <a:lstStyle/>
          <a:p>
            <a:pPr eaLnBrk="1" hangingPunct="1"/>
            <a:r>
              <a:rPr lang="it-IT" altLang="id-ID" sz="2000" dirty="0" err="1"/>
              <a:t>Tiap</a:t>
            </a:r>
            <a:r>
              <a:rPr lang="it-IT" altLang="id-ID" sz="2000" dirty="0"/>
              <a:t> </a:t>
            </a:r>
            <a:r>
              <a:rPr lang="it-IT" altLang="id-ID" sz="2000" dirty="0" err="1"/>
              <a:t>paket</a:t>
            </a:r>
            <a:r>
              <a:rPr lang="it-IT" altLang="id-ID" sz="2000" dirty="0"/>
              <a:t> VoIP </a:t>
            </a:r>
            <a:r>
              <a:rPr lang="it-IT" altLang="id-ID" sz="2000" dirty="0" err="1"/>
              <a:t>terdiri</a:t>
            </a:r>
            <a:r>
              <a:rPr lang="it-IT" altLang="id-ID" sz="2000" dirty="0"/>
              <a:t> </a:t>
            </a:r>
            <a:r>
              <a:rPr lang="it-IT" altLang="id-ID" sz="2000" dirty="0" err="1"/>
              <a:t>atas</a:t>
            </a:r>
            <a:r>
              <a:rPr lang="it-IT" altLang="id-ID" sz="2000" dirty="0"/>
              <a:t> </a:t>
            </a:r>
            <a:r>
              <a:rPr lang="it-IT" altLang="id-ID" sz="2000" dirty="0" err="1"/>
              <a:t>dua</a:t>
            </a:r>
            <a:r>
              <a:rPr lang="it-IT" altLang="id-ID" sz="2000" dirty="0"/>
              <a:t> </a:t>
            </a:r>
            <a:r>
              <a:rPr lang="it-IT" altLang="id-ID" sz="2000" dirty="0" err="1"/>
              <a:t>bagian</a:t>
            </a:r>
            <a:r>
              <a:rPr lang="it-IT" altLang="id-ID" sz="2000" dirty="0"/>
              <a:t>, </a:t>
            </a:r>
            <a:r>
              <a:rPr lang="it-IT" altLang="id-ID" sz="2000" dirty="0" err="1"/>
              <a:t>yakni</a:t>
            </a:r>
            <a:r>
              <a:rPr lang="it-IT" altLang="id-ID" sz="2000" dirty="0"/>
              <a:t> </a:t>
            </a:r>
            <a:r>
              <a:rPr lang="it-IT" altLang="id-ID" sz="2000" i="1" dirty="0" err="1"/>
              <a:t>header</a:t>
            </a:r>
            <a:r>
              <a:rPr lang="it-IT" altLang="id-ID" sz="2000" i="1" dirty="0"/>
              <a:t> </a:t>
            </a:r>
            <a:r>
              <a:rPr lang="it-IT" altLang="id-ID" sz="2000" dirty="0" err="1"/>
              <a:t>dan</a:t>
            </a:r>
            <a:r>
              <a:rPr lang="it-IT" altLang="id-ID" sz="2000" dirty="0"/>
              <a:t> </a:t>
            </a:r>
            <a:r>
              <a:rPr lang="it-IT" altLang="id-ID" sz="2000" i="1" dirty="0" err="1"/>
              <a:t>payload</a:t>
            </a:r>
            <a:r>
              <a:rPr lang="it-IT" altLang="id-ID" sz="2000" i="1" dirty="0"/>
              <a:t> </a:t>
            </a:r>
            <a:r>
              <a:rPr lang="it-IT" altLang="id-ID" sz="2000" dirty="0"/>
              <a:t>(</a:t>
            </a:r>
            <a:r>
              <a:rPr lang="it-IT" altLang="id-ID" sz="2000" dirty="0" err="1"/>
              <a:t>beban</a:t>
            </a:r>
            <a:r>
              <a:rPr lang="it-IT" altLang="id-ID" sz="2000" dirty="0"/>
              <a:t>). </a:t>
            </a:r>
          </a:p>
          <a:p>
            <a:pPr eaLnBrk="1" hangingPunct="1"/>
            <a:r>
              <a:rPr lang="it-IT" altLang="id-ID" sz="2000" dirty="0" err="1"/>
              <a:t>Header</a:t>
            </a:r>
            <a:r>
              <a:rPr lang="it-IT" altLang="id-ID" sz="2000" dirty="0"/>
              <a:t> </a:t>
            </a:r>
            <a:r>
              <a:rPr lang="it-IT" altLang="id-ID" sz="2000" dirty="0" err="1"/>
              <a:t>terdiri</a:t>
            </a:r>
            <a:r>
              <a:rPr lang="it-IT" altLang="id-ID" sz="2000" dirty="0"/>
              <a:t> </a:t>
            </a:r>
            <a:r>
              <a:rPr lang="it-IT" altLang="id-ID" sz="2000" dirty="0" err="1"/>
              <a:t>atas</a:t>
            </a:r>
            <a:r>
              <a:rPr lang="it-IT" altLang="id-ID" sz="2000" dirty="0"/>
              <a:t> :</a:t>
            </a:r>
          </a:p>
          <a:p>
            <a:pPr lvl="1" eaLnBrk="1" hangingPunct="1"/>
            <a:r>
              <a:rPr lang="it-IT" altLang="id-ID" sz="2000" dirty="0"/>
              <a:t>IP </a:t>
            </a:r>
            <a:r>
              <a:rPr lang="it-IT" altLang="id-ID" sz="2000" i="1" dirty="0" err="1"/>
              <a:t>header</a:t>
            </a:r>
            <a:r>
              <a:rPr lang="it-IT" altLang="id-ID" sz="2000" dirty="0"/>
              <a:t>, </a:t>
            </a:r>
          </a:p>
          <a:p>
            <a:pPr lvl="1" eaLnBrk="1" hangingPunct="1"/>
            <a:r>
              <a:rPr lang="it-IT" altLang="id-ID" sz="2000" i="1" dirty="0"/>
              <a:t>Real-time </a:t>
            </a:r>
            <a:r>
              <a:rPr lang="it-IT" altLang="id-ID" sz="2000" i="1" dirty="0" err="1"/>
              <a:t>Transport</a:t>
            </a:r>
            <a:r>
              <a:rPr lang="it-IT" altLang="id-ID" sz="2000" i="1" dirty="0"/>
              <a:t> </a:t>
            </a:r>
            <a:r>
              <a:rPr lang="it-IT" altLang="id-ID" sz="2000" i="1" dirty="0" err="1"/>
              <a:t>Protocol</a:t>
            </a:r>
            <a:r>
              <a:rPr lang="it-IT" altLang="id-ID" sz="2000" i="1" dirty="0"/>
              <a:t> (RTP) </a:t>
            </a:r>
            <a:r>
              <a:rPr lang="it-IT" altLang="id-ID" sz="2000" i="1" dirty="0" err="1"/>
              <a:t>header</a:t>
            </a:r>
            <a:r>
              <a:rPr lang="it-IT" altLang="id-ID" sz="2000" i="1" dirty="0"/>
              <a:t>, </a:t>
            </a:r>
          </a:p>
          <a:p>
            <a:pPr lvl="1" eaLnBrk="1" hangingPunct="1"/>
            <a:r>
              <a:rPr lang="it-IT" altLang="id-ID" sz="2000" i="1" dirty="0"/>
              <a:t>User </a:t>
            </a:r>
            <a:r>
              <a:rPr lang="it-IT" altLang="id-ID" sz="2000" i="1" dirty="0" err="1"/>
              <a:t>Datagram</a:t>
            </a:r>
            <a:r>
              <a:rPr lang="it-IT" altLang="id-ID" sz="2000" i="1" dirty="0"/>
              <a:t> </a:t>
            </a:r>
            <a:r>
              <a:rPr lang="it-IT" altLang="id-ID" sz="2000" i="1" dirty="0" err="1"/>
              <a:t>Protocol</a:t>
            </a:r>
            <a:r>
              <a:rPr lang="it-IT" altLang="id-ID" sz="2000" i="1" dirty="0"/>
              <a:t> (UDP) </a:t>
            </a:r>
            <a:r>
              <a:rPr lang="it-IT" altLang="id-ID" sz="2000" i="1" dirty="0" err="1"/>
              <a:t>header</a:t>
            </a:r>
            <a:r>
              <a:rPr lang="it-IT" altLang="id-ID" sz="2000" i="1" dirty="0"/>
              <a:t>, </a:t>
            </a:r>
          </a:p>
          <a:p>
            <a:pPr lvl="1" eaLnBrk="1" hangingPunct="1"/>
            <a:r>
              <a:rPr lang="it-IT" altLang="id-ID" sz="2000" i="1" dirty="0"/>
              <a:t>Ethernet </a:t>
            </a:r>
            <a:r>
              <a:rPr lang="it-IT" altLang="id-ID" sz="2000" i="1" dirty="0" err="1"/>
              <a:t>header</a:t>
            </a:r>
            <a:r>
              <a:rPr lang="en-US" altLang="id-ID" sz="2000" dirty="0"/>
              <a:t> </a:t>
            </a:r>
          </a:p>
        </p:txBody>
      </p:sp>
      <p:sp>
        <p:nvSpPr>
          <p:cNvPr id="21508" name="Rectangle 5"/>
          <p:cNvSpPr>
            <a:spLocks noChangeArrowheads="1"/>
          </p:cNvSpPr>
          <p:nvPr/>
        </p:nvSpPr>
        <p:spPr bwMode="auto">
          <a:xfrm>
            <a:off x="2667002" y="29610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1350"/>
          </a:p>
        </p:txBody>
      </p:sp>
      <p:graphicFrame>
        <p:nvGraphicFramePr>
          <p:cNvPr id="21509" name="Object 4"/>
          <p:cNvGraphicFramePr>
            <a:graphicFrameLocks noChangeAspect="1"/>
          </p:cNvGraphicFramePr>
          <p:nvPr>
            <p:extLst>
              <p:ext uri="{D42A27DB-BD31-4B8C-83A1-F6EECF244321}">
                <p14:modId xmlns:p14="http://schemas.microsoft.com/office/powerpoint/2010/main" val="2800996281"/>
              </p:ext>
            </p:extLst>
          </p:nvPr>
        </p:nvGraphicFramePr>
        <p:xfrm>
          <a:off x="4151617" y="3937946"/>
          <a:ext cx="6400800" cy="1359234"/>
        </p:xfrm>
        <a:graphic>
          <a:graphicData uri="http://schemas.openxmlformats.org/presentationml/2006/ole">
            <mc:AlternateContent xmlns:mc="http://schemas.openxmlformats.org/markup-compatibility/2006">
              <mc:Choice xmlns:v="urn:schemas-microsoft-com:vml" Requires="v">
                <p:oleObj spid="_x0000_s4137" r:id="rId3" imgW="7234733" imgH="1617878" progId="Visio.Drawing.11">
                  <p:embed/>
                </p:oleObj>
              </mc:Choice>
              <mc:Fallback>
                <p:oleObj r:id="rId3" imgW="7234733" imgH="161787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617" y="3937946"/>
                        <a:ext cx="6400800" cy="1359234"/>
                      </a:xfrm>
                      <a:prstGeom prst="rect">
                        <a:avLst/>
                      </a:prstGeom>
                      <a:noFill/>
                      <a:ln>
                        <a:noFill/>
                      </a:ln>
                    </p:spPr>
                  </p:pic>
                </p:oleObj>
              </mc:Fallback>
            </mc:AlternateContent>
          </a:graphicData>
        </a:graphic>
      </p:graphicFrame>
      <p:pic>
        <p:nvPicPr>
          <p:cNvPr id="6" name="Picture 5"/>
          <p:cNvPicPr>
            <a:picLocks noChangeAspect="1"/>
          </p:cNvPicPr>
          <p:nvPr/>
        </p:nvPicPr>
        <p:blipFill>
          <a:blip r:embed="rId5"/>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305231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3505200"/>
            <a:ext cx="7886700" cy="458032"/>
          </a:xfrm>
        </p:spPr>
        <p:txBody>
          <a:bodyPr>
            <a:normAutofit fontScale="90000"/>
          </a:bodyPr>
          <a:lstStyle/>
          <a:p>
            <a:pPr marL="628650" indent="-628650">
              <a:defRPr/>
            </a:pPr>
            <a:r>
              <a:rPr lang="it-IT" altLang="id-ID" dirty="0">
                <a:solidFill>
                  <a:schemeClr val="tx1">
                    <a:lumMod val="95000"/>
                    <a:lumOff val="5000"/>
                  </a:schemeClr>
                </a:solidFill>
              </a:rPr>
              <a:t>Paket VoIP (2)</a:t>
            </a:r>
            <a:r>
              <a:rPr lang="en-US" altLang="id-ID" i="1" dirty="0">
                <a:solidFill>
                  <a:schemeClr val="tx1">
                    <a:lumMod val="95000"/>
                    <a:lumOff val="5000"/>
                  </a:schemeClr>
                </a:solidFill>
              </a:rPr>
              <a:t/>
            </a:r>
            <a:br>
              <a:rPr lang="en-US" altLang="id-ID" i="1" dirty="0">
                <a:solidFill>
                  <a:schemeClr val="tx1">
                    <a:lumMod val="95000"/>
                    <a:lumOff val="5000"/>
                  </a:schemeClr>
                </a:solidFill>
              </a:rPr>
            </a:br>
            <a:endParaRPr lang="en-US" altLang="id-ID" i="1" dirty="0">
              <a:solidFill>
                <a:schemeClr val="tx1">
                  <a:lumMod val="95000"/>
                  <a:lumOff val="5000"/>
                </a:schemeClr>
              </a:solidFill>
            </a:endParaRPr>
          </a:p>
        </p:txBody>
      </p:sp>
      <p:sp>
        <p:nvSpPr>
          <p:cNvPr id="26627" name="Rectangle 3"/>
          <p:cNvSpPr>
            <a:spLocks noGrp="1" noChangeArrowheads="1"/>
          </p:cNvSpPr>
          <p:nvPr>
            <p:ph idx="1"/>
          </p:nvPr>
        </p:nvSpPr>
        <p:spPr>
          <a:xfrm>
            <a:off x="4267200" y="762000"/>
            <a:ext cx="6126956" cy="5334000"/>
          </a:xfrm>
        </p:spPr>
        <p:txBody>
          <a:bodyPr>
            <a:normAutofit/>
          </a:bodyPr>
          <a:lstStyle/>
          <a:p>
            <a:pPr marL="0" indent="0">
              <a:buNone/>
              <a:defRPr/>
            </a:pPr>
            <a:r>
              <a:rPr lang="it-IT" altLang="id-ID" sz="1600" b="1" dirty="0"/>
              <a:t>IP</a:t>
            </a:r>
            <a:r>
              <a:rPr lang="it-IT" altLang="id-ID" sz="1600" b="1" i="1" dirty="0"/>
              <a:t> header</a:t>
            </a:r>
            <a:endParaRPr lang="id-ID" altLang="id-ID" sz="1600" b="1" i="1" dirty="0"/>
          </a:p>
          <a:p>
            <a:pPr eaLnBrk="1" hangingPunct="1">
              <a:buFont typeface="Arial" panose="020B0604020202020204" pitchFamily="34" charset="0"/>
              <a:buChar char="•"/>
              <a:defRPr/>
            </a:pPr>
            <a:r>
              <a:rPr lang="it-IT" altLang="id-ID" sz="1600" dirty="0"/>
              <a:t>bertugas menyimpan informasi </a:t>
            </a:r>
            <a:r>
              <a:rPr lang="it-IT" altLang="id-ID" sz="1600" i="1" dirty="0"/>
              <a:t>routing</a:t>
            </a:r>
            <a:r>
              <a:rPr lang="it-IT" altLang="id-ID" sz="1600" dirty="0"/>
              <a:t> untuk mengirimkan paket-paket ke tujuan. </a:t>
            </a:r>
            <a:endParaRPr lang="id-ID" altLang="id-ID" sz="1600" dirty="0"/>
          </a:p>
          <a:p>
            <a:pPr eaLnBrk="1" hangingPunct="1">
              <a:buFont typeface="Arial" panose="020B0604020202020204" pitchFamily="34" charset="0"/>
              <a:buChar char="•"/>
              <a:defRPr/>
            </a:pPr>
            <a:r>
              <a:rPr lang="it-IT" altLang="id-ID" sz="1600" dirty="0"/>
              <a:t>Pada setiap </a:t>
            </a:r>
            <a:r>
              <a:rPr lang="it-IT" altLang="id-ID" sz="1600" i="1" dirty="0"/>
              <a:t>header</a:t>
            </a:r>
            <a:r>
              <a:rPr lang="it-IT" altLang="id-ID" sz="1600" dirty="0"/>
              <a:t> IP disertakan tipe layanan atau </a:t>
            </a:r>
            <a:r>
              <a:rPr lang="it-IT" altLang="id-ID" sz="1600" i="1" dirty="0"/>
              <a:t> Type of Service </a:t>
            </a:r>
            <a:r>
              <a:rPr lang="it-IT" altLang="id-ID" sz="1600" dirty="0"/>
              <a:t>(ToS) yang memungkinkan paket tertentu seperti paket suara diperlakukan berbeda dengan paket yang </a:t>
            </a:r>
            <a:r>
              <a:rPr lang="it-IT" altLang="id-ID" sz="1600" i="1" dirty="0"/>
              <a:t>non real-time</a:t>
            </a:r>
            <a:r>
              <a:rPr lang="id-ID" altLang="id-ID" sz="1600" i="1" dirty="0"/>
              <a:t>d</a:t>
            </a:r>
            <a:endParaRPr lang="id-ID" altLang="id-ID" sz="1600" dirty="0"/>
          </a:p>
          <a:p>
            <a:pPr marL="0" indent="0">
              <a:buNone/>
              <a:defRPr/>
            </a:pPr>
            <a:r>
              <a:rPr lang="id-ID" altLang="id-ID" sz="1600" b="1" dirty="0"/>
              <a:t>UDP header</a:t>
            </a:r>
          </a:p>
          <a:p>
            <a:pPr eaLnBrk="1" hangingPunct="1">
              <a:buFont typeface="Arial" panose="020B0604020202020204" pitchFamily="34" charset="0"/>
              <a:buChar char="•"/>
              <a:defRPr/>
            </a:pPr>
            <a:r>
              <a:rPr lang="it-IT" altLang="id-ID" sz="1600" dirty="0"/>
              <a:t>UDP </a:t>
            </a:r>
            <a:r>
              <a:rPr lang="it-IT" altLang="id-ID" sz="1600" i="1" dirty="0"/>
              <a:t>header </a:t>
            </a:r>
            <a:r>
              <a:rPr lang="it-IT" altLang="id-ID" sz="1600" dirty="0"/>
              <a:t>memiliki ciri tertentu yaitu tidak menjamin paket akan mencapai tujuan sehingga UDP cocok digunakan  pada aplikasi </a:t>
            </a:r>
            <a:r>
              <a:rPr lang="it-IT" altLang="id-ID" sz="1600" i="1" dirty="0"/>
              <a:t>voice real time </a:t>
            </a:r>
            <a:r>
              <a:rPr lang="it-IT" altLang="id-ID" sz="1600" dirty="0"/>
              <a:t>yang sangat peka terhadap </a:t>
            </a:r>
            <a:r>
              <a:rPr lang="it-IT" altLang="id-ID" sz="1600" i="1" dirty="0"/>
              <a:t>delay </a:t>
            </a:r>
            <a:r>
              <a:rPr lang="it-IT" altLang="id-ID" sz="1600" dirty="0" err="1"/>
              <a:t>dan</a:t>
            </a:r>
            <a:r>
              <a:rPr lang="it-IT" altLang="id-ID" sz="1600" dirty="0"/>
              <a:t> </a:t>
            </a:r>
            <a:r>
              <a:rPr lang="it-IT" altLang="id-ID" sz="1600" i="1" dirty="0" err="1"/>
              <a:t>latency</a:t>
            </a:r>
            <a:endParaRPr lang="id-ID" altLang="id-ID" sz="1600" i="1" dirty="0"/>
          </a:p>
          <a:p>
            <a:pPr marL="0" indent="0">
              <a:buNone/>
              <a:defRPr/>
            </a:pPr>
            <a:r>
              <a:rPr lang="id-ID" altLang="id-ID" sz="1600" b="1" i="1" dirty="0"/>
              <a:t>RTP header</a:t>
            </a:r>
          </a:p>
          <a:p>
            <a:pPr eaLnBrk="1" hangingPunct="1">
              <a:buFont typeface="Arial" panose="020B0604020202020204" pitchFamily="34" charset="0"/>
              <a:buChar char="•"/>
              <a:defRPr/>
            </a:pPr>
            <a:r>
              <a:rPr lang="it-IT" altLang="id-ID" sz="1600" dirty="0"/>
              <a:t>RTP </a:t>
            </a:r>
            <a:r>
              <a:rPr lang="it-IT" altLang="id-ID" sz="1600" i="1" dirty="0"/>
              <a:t>header </a:t>
            </a:r>
            <a:r>
              <a:rPr lang="it-IT" altLang="id-ID" sz="1600" dirty="0"/>
              <a:t>adalah header yang dapat dimanfaatkan untuk melakukan </a:t>
            </a:r>
            <a:r>
              <a:rPr lang="it-IT" altLang="id-ID" sz="1600" i="1" dirty="0"/>
              <a:t>framing</a:t>
            </a:r>
            <a:r>
              <a:rPr lang="it-IT" altLang="id-ID" sz="1600" dirty="0"/>
              <a:t> dan segmentasi data </a:t>
            </a:r>
            <a:r>
              <a:rPr lang="it-IT" altLang="id-ID" sz="1600" i="1" dirty="0"/>
              <a:t>real time. </a:t>
            </a:r>
            <a:endParaRPr lang="id-ID" altLang="id-ID" sz="1600" i="1" dirty="0"/>
          </a:p>
          <a:p>
            <a:pPr eaLnBrk="1" hangingPunct="1">
              <a:buFont typeface="Arial" panose="020B0604020202020204" pitchFamily="34" charset="0"/>
              <a:buChar char="•"/>
              <a:defRPr/>
            </a:pPr>
            <a:r>
              <a:rPr lang="it-IT" altLang="id-ID" sz="1600" dirty="0"/>
              <a:t>RTP tidak mendukung realibilitas paket untuk sampai tujuan. </a:t>
            </a:r>
            <a:endParaRPr lang="id-ID" altLang="id-ID" sz="1600" dirty="0"/>
          </a:p>
          <a:p>
            <a:pPr eaLnBrk="1" hangingPunct="1">
              <a:buFont typeface="Arial" panose="020B0604020202020204" pitchFamily="34" charset="0"/>
              <a:buChar char="•"/>
              <a:defRPr/>
            </a:pPr>
            <a:r>
              <a:rPr lang="it-IT" altLang="id-ID" sz="1600" dirty="0"/>
              <a:t>RTP menggunakan protokol kendali yang disebut RTCP (</a:t>
            </a:r>
            <a:r>
              <a:rPr lang="it-IT" altLang="id-ID" sz="1600" i="1" dirty="0"/>
              <a:t>Real Time Control Protocol</a:t>
            </a:r>
            <a:r>
              <a:rPr lang="it-IT" altLang="id-ID" sz="1600" dirty="0"/>
              <a:t>) yang mengendalikan QoS dan sinkroniasi media stream yang </a:t>
            </a:r>
            <a:r>
              <a:rPr lang="it-IT" altLang="id-ID" sz="1600" dirty="0" err="1"/>
              <a:t>berbeda</a:t>
            </a:r>
            <a:r>
              <a:rPr lang="en-US" altLang="id-ID" sz="1600" dirty="0"/>
              <a:t> </a:t>
            </a:r>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211531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marL="628650" indent="-628650">
              <a:defRPr/>
            </a:pPr>
            <a:r>
              <a:rPr lang="it-IT" altLang="id-ID" dirty="0" err="1">
                <a:solidFill>
                  <a:schemeClr val="tx1">
                    <a:lumMod val="95000"/>
                    <a:lumOff val="5000"/>
                  </a:schemeClr>
                </a:solidFill>
              </a:rPr>
              <a:t>Protocol</a:t>
            </a:r>
            <a:r>
              <a:rPr lang="it-IT" altLang="id-ID" dirty="0">
                <a:solidFill>
                  <a:schemeClr val="tx1">
                    <a:lumMod val="95000"/>
                    <a:lumOff val="5000"/>
                  </a:schemeClr>
                </a:solidFill>
              </a:rPr>
              <a:t> VoIP </a:t>
            </a:r>
            <a:r>
              <a:rPr lang="en-US" altLang="id-ID" i="1" dirty="0">
                <a:solidFill>
                  <a:schemeClr val="tx1">
                    <a:lumMod val="95000"/>
                    <a:lumOff val="5000"/>
                  </a:schemeClr>
                </a:solidFill>
              </a:rPr>
              <a:t/>
            </a:r>
            <a:br>
              <a:rPr lang="en-US" altLang="id-ID" i="1" dirty="0">
                <a:solidFill>
                  <a:schemeClr val="tx1">
                    <a:lumMod val="95000"/>
                    <a:lumOff val="5000"/>
                  </a:schemeClr>
                </a:solidFill>
              </a:rPr>
            </a:br>
            <a:endParaRPr lang="en-US" altLang="id-ID" i="1" dirty="0">
              <a:solidFill>
                <a:schemeClr val="tx1">
                  <a:lumMod val="95000"/>
                  <a:lumOff val="5000"/>
                </a:schemeClr>
              </a:solidFill>
            </a:endParaRPr>
          </a:p>
        </p:txBody>
      </p:sp>
      <p:sp>
        <p:nvSpPr>
          <p:cNvPr id="23555" name="Rectangle 3"/>
          <p:cNvSpPr>
            <a:spLocks noGrp="1" noChangeArrowheads="1"/>
          </p:cNvSpPr>
          <p:nvPr>
            <p:ph idx="1"/>
          </p:nvPr>
        </p:nvSpPr>
        <p:spPr>
          <a:xfrm>
            <a:off x="4153277" y="1824633"/>
            <a:ext cx="6290072" cy="3208734"/>
          </a:xfrm>
        </p:spPr>
        <p:txBody>
          <a:bodyPr>
            <a:normAutofit/>
          </a:bodyPr>
          <a:lstStyle/>
          <a:p>
            <a:pPr eaLnBrk="1" hangingPunct="1">
              <a:buFont typeface="Wingdings" panose="05000000000000000000" pitchFamily="2" charset="2"/>
              <a:buNone/>
            </a:pPr>
            <a:r>
              <a:rPr lang="en-US" altLang="id-ID" sz="2400" dirty="0" err="1"/>
              <a:t>Protokol</a:t>
            </a:r>
            <a:r>
              <a:rPr lang="en-US" altLang="id-ID" sz="2400" dirty="0"/>
              <a:t> H.323</a:t>
            </a:r>
          </a:p>
          <a:p>
            <a:pPr eaLnBrk="1" hangingPunct="1"/>
            <a:r>
              <a:rPr lang="nb-NO" altLang="id-ID" sz="2400" dirty="0"/>
              <a:t>H.323 merupakan protokol standar yang direkomendasikan oleh ITU-T yang mendefinisikan komunikasi multimedia </a:t>
            </a:r>
            <a:r>
              <a:rPr lang="nb-NO" altLang="id-ID" sz="2400" i="1" dirty="0"/>
              <a:t>real-time</a:t>
            </a:r>
            <a:r>
              <a:rPr lang="nb-NO" altLang="id-ID" sz="2400" dirty="0"/>
              <a:t> dan konferensi melalui jaringan </a:t>
            </a:r>
            <a:r>
              <a:rPr lang="nb-NO" altLang="id-ID" sz="2400" i="1" dirty="0"/>
              <a:t>packet-based</a:t>
            </a:r>
            <a:r>
              <a:rPr lang="nb-NO" altLang="id-ID" sz="2400" dirty="0"/>
              <a:t> yang tidak menyediakan </a:t>
            </a:r>
            <a:r>
              <a:rPr lang="nb-NO" altLang="id-ID" sz="2400" i="1" dirty="0"/>
              <a:t>guaranteed </a:t>
            </a:r>
            <a:r>
              <a:rPr lang="nb-NO" altLang="id-ID" sz="2400" dirty="0"/>
              <a:t>QoS seperti LAN dan Internet</a:t>
            </a:r>
            <a:r>
              <a:rPr lang="en-US" altLang="id-ID" sz="2400" dirty="0"/>
              <a:t> </a:t>
            </a:r>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3348607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311743"/>
            <a:ext cx="7886700" cy="420688"/>
          </a:xfrm>
        </p:spPr>
        <p:txBody>
          <a:bodyPr>
            <a:normAutofit fontScale="90000"/>
          </a:bodyPr>
          <a:lstStyle/>
          <a:p>
            <a:r>
              <a:rPr lang="en-US" dirty="0" err="1">
                <a:solidFill>
                  <a:schemeClr val="tx1"/>
                </a:solidFill>
              </a:rPr>
              <a:t>Protokol</a:t>
            </a:r>
            <a:r>
              <a:rPr lang="en-US" dirty="0">
                <a:solidFill>
                  <a:schemeClr val="tx1"/>
                </a:solidFill>
              </a:rPr>
              <a:t> H.323</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4038600" y="1066800"/>
            <a:ext cx="6324600" cy="4569262"/>
          </a:xfrm>
          <a:prstGeom prst="rect">
            <a:avLst/>
          </a:prstGeom>
        </p:spPr>
      </p:pic>
      <p:pic>
        <p:nvPicPr>
          <p:cNvPr id="6" name="Picture 5"/>
          <p:cNvPicPr>
            <a:picLocks noChangeAspect="1"/>
          </p:cNvPicPr>
          <p:nvPr/>
        </p:nvPicPr>
        <p:blipFill>
          <a:blip r:embed="rId3"/>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198157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defRPr/>
            </a:pPr>
            <a:r>
              <a:rPr lang="en-US" altLang="id-ID" dirty="0">
                <a:solidFill>
                  <a:schemeClr val="tx1">
                    <a:lumMod val="95000"/>
                    <a:lumOff val="5000"/>
                  </a:schemeClr>
                </a:solidFill>
              </a:rPr>
              <a:t>H.323</a:t>
            </a:r>
          </a:p>
        </p:txBody>
      </p:sp>
      <p:sp>
        <p:nvSpPr>
          <p:cNvPr id="24579" name="Rectangle 3"/>
          <p:cNvSpPr>
            <a:spLocks noGrp="1" noChangeArrowheads="1"/>
          </p:cNvSpPr>
          <p:nvPr>
            <p:ph idx="1"/>
          </p:nvPr>
        </p:nvSpPr>
        <p:spPr>
          <a:xfrm>
            <a:off x="4191000" y="762001"/>
            <a:ext cx="6096000" cy="5231363"/>
          </a:xfrm>
        </p:spPr>
        <p:txBody>
          <a:bodyPr>
            <a:noAutofit/>
          </a:bodyPr>
          <a:lstStyle/>
          <a:p>
            <a:pPr eaLnBrk="1" hangingPunct="1"/>
            <a:r>
              <a:rPr lang="en-US" altLang="id-ID" sz="2600" dirty="0"/>
              <a:t>H.323 </a:t>
            </a:r>
            <a:r>
              <a:rPr lang="en-US" altLang="id-ID" sz="2600" dirty="0" err="1"/>
              <a:t>merupakan</a:t>
            </a:r>
            <a:r>
              <a:rPr lang="en-US" altLang="id-ID" sz="2600" dirty="0"/>
              <a:t> </a:t>
            </a:r>
            <a:r>
              <a:rPr lang="en-US" altLang="id-ID" sz="2600" dirty="0" err="1"/>
              <a:t>protokol</a:t>
            </a:r>
            <a:r>
              <a:rPr lang="en-US" altLang="id-ID" sz="2600" dirty="0"/>
              <a:t> yang </a:t>
            </a:r>
            <a:r>
              <a:rPr lang="en-US" altLang="id-ID" sz="2600" dirty="0" err="1"/>
              <a:t>memayungi</a:t>
            </a:r>
            <a:r>
              <a:rPr lang="en-US" altLang="id-ID" sz="2600" dirty="0"/>
              <a:t> </a:t>
            </a:r>
            <a:r>
              <a:rPr lang="en-US" altLang="id-ID" sz="2600" dirty="0" err="1"/>
              <a:t>beberapa</a:t>
            </a:r>
            <a:r>
              <a:rPr lang="en-US" altLang="id-ID" sz="2600" dirty="0"/>
              <a:t> </a:t>
            </a:r>
            <a:r>
              <a:rPr lang="en-US" altLang="id-ID" sz="2600" dirty="0" err="1"/>
              <a:t>protokol</a:t>
            </a:r>
            <a:r>
              <a:rPr lang="en-US" altLang="id-ID" sz="2600" dirty="0"/>
              <a:t> lain yang </a:t>
            </a:r>
            <a:r>
              <a:rPr lang="en-US" altLang="id-ID" sz="2600" dirty="0" err="1"/>
              <a:t>terlibat</a:t>
            </a:r>
            <a:r>
              <a:rPr lang="en-US" altLang="id-ID" sz="2600" dirty="0"/>
              <a:t> </a:t>
            </a:r>
            <a:r>
              <a:rPr lang="en-US" altLang="id-ID" sz="2600" dirty="0" err="1"/>
              <a:t>dalam</a:t>
            </a:r>
            <a:r>
              <a:rPr lang="en-US" altLang="id-ID" sz="2600" dirty="0"/>
              <a:t> proses </a:t>
            </a:r>
            <a:r>
              <a:rPr lang="en-US" altLang="id-ID" sz="2600" dirty="0" err="1"/>
              <a:t>transmisi</a:t>
            </a:r>
            <a:r>
              <a:rPr lang="en-US" altLang="id-ID" sz="2600" dirty="0"/>
              <a:t> multimedia. </a:t>
            </a:r>
            <a:r>
              <a:rPr lang="sv-SE" altLang="id-ID" sz="2600" dirty="0"/>
              <a:t>Komponen dari protokol H.323, yaitu :</a:t>
            </a:r>
            <a:endParaRPr lang="en-US" altLang="id-ID" sz="2600" dirty="0"/>
          </a:p>
          <a:p>
            <a:pPr lvl="1" eaLnBrk="1" hangingPunct="1"/>
            <a:r>
              <a:rPr lang="en-US" altLang="id-ID" sz="2600" dirty="0"/>
              <a:t>Terminal.</a:t>
            </a:r>
          </a:p>
          <a:p>
            <a:pPr lvl="1" eaLnBrk="1" hangingPunct="1"/>
            <a:r>
              <a:rPr lang="en-US" altLang="id-ID" sz="2600" dirty="0"/>
              <a:t>Gateway.</a:t>
            </a:r>
          </a:p>
          <a:p>
            <a:pPr lvl="1" eaLnBrk="1" hangingPunct="1"/>
            <a:r>
              <a:rPr lang="en-US" altLang="id-ID" sz="2600" dirty="0"/>
              <a:t>Gatekeeper.</a:t>
            </a:r>
          </a:p>
          <a:p>
            <a:pPr lvl="1" eaLnBrk="1" hangingPunct="1"/>
            <a:r>
              <a:rPr lang="en-US" altLang="id-ID" sz="2600" dirty="0"/>
              <a:t>Multipoint Control Unit (MCU)</a:t>
            </a:r>
            <a:endParaRPr lang="sv-SE" altLang="id-ID" sz="2600" dirty="0"/>
          </a:p>
          <a:p>
            <a:pPr eaLnBrk="1" hangingPunct="1"/>
            <a:r>
              <a:rPr lang="sv-SE" altLang="id-ID" sz="2600" dirty="0"/>
              <a:t>Tujuan desain dan pengembangan H.323 adalah untuk memungkinkan interoperabilitas dengan tipe terminal multimedia lainnya</a:t>
            </a:r>
            <a:r>
              <a:rPr lang="en-US" altLang="id-ID" sz="2600" dirty="0"/>
              <a:t> </a:t>
            </a:r>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84834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defRPr/>
            </a:pPr>
            <a:r>
              <a:rPr lang="en-US" altLang="id-ID" dirty="0">
                <a:solidFill>
                  <a:schemeClr val="tx1">
                    <a:lumMod val="95000"/>
                    <a:lumOff val="5000"/>
                  </a:schemeClr>
                </a:solidFill>
              </a:rPr>
              <a:t>H.323</a:t>
            </a:r>
          </a:p>
        </p:txBody>
      </p:sp>
      <p:sp>
        <p:nvSpPr>
          <p:cNvPr id="25603" name="Rectangle 3"/>
          <p:cNvSpPr>
            <a:spLocks noGrp="1" noChangeArrowheads="1"/>
          </p:cNvSpPr>
          <p:nvPr>
            <p:ph idx="1"/>
          </p:nvPr>
        </p:nvSpPr>
        <p:spPr/>
        <p:txBody>
          <a:bodyPr/>
          <a:lstStyle/>
          <a:p>
            <a:pPr marL="457200" indent="-457200">
              <a:buNone/>
            </a:pPr>
            <a:r>
              <a:rPr lang="sv-SE" altLang="id-ID" b="1" dirty="0"/>
              <a:t>TERMINAL (ENDPOINTS)</a:t>
            </a:r>
            <a:endParaRPr lang="sv-SE" altLang="id-ID" dirty="0"/>
          </a:p>
          <a:p>
            <a:pPr marL="457200" indent="-457200"/>
            <a:r>
              <a:rPr lang="sv-SE" altLang="id-ID" dirty="0"/>
              <a:t>Terminal adalah klien endpoint dalam suatu LAN yang menyediakan komunikasi dua arah dan real-time. </a:t>
            </a:r>
          </a:p>
          <a:p>
            <a:pPr marL="457200" indent="-457200"/>
            <a:r>
              <a:rPr lang="sv-SE" altLang="id-ID" dirty="0"/>
              <a:t>H.323 menspesifikasikan mode operasi yang dibutuhkan untuk audio, video, dan/atau terminal data untuk dapat bekerja sama-sama. </a:t>
            </a:r>
            <a:endParaRPr lang="en-US" altLang="id-ID" dirty="0"/>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3646486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sv-SE" altLang="id-ID">
                <a:solidFill>
                  <a:schemeClr val="tx1">
                    <a:lumMod val="95000"/>
                    <a:lumOff val="5000"/>
                  </a:schemeClr>
                </a:solidFill>
              </a:rPr>
              <a:t>Arsitektur Protokol H.323</a:t>
            </a:r>
            <a:r>
              <a:rPr lang="en-US" altLang="id-ID">
                <a:solidFill>
                  <a:schemeClr val="tx1">
                    <a:lumMod val="95000"/>
                    <a:lumOff val="5000"/>
                  </a:schemeClr>
                </a:solidFill>
              </a:rPr>
              <a:t> </a:t>
            </a:r>
          </a:p>
        </p:txBody>
      </p:sp>
      <p:pic>
        <p:nvPicPr>
          <p:cNvPr id="2662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752601"/>
            <a:ext cx="611505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278714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defRPr/>
            </a:pPr>
            <a:r>
              <a:rPr lang="en-US" altLang="id-ID" dirty="0">
                <a:solidFill>
                  <a:schemeClr val="tx1">
                    <a:lumMod val="95000"/>
                    <a:lumOff val="5000"/>
                  </a:schemeClr>
                </a:solidFill>
              </a:rPr>
              <a:t>H.323</a:t>
            </a:r>
          </a:p>
        </p:txBody>
      </p:sp>
      <p:sp>
        <p:nvSpPr>
          <p:cNvPr id="27651" name="Rectangle 3"/>
          <p:cNvSpPr>
            <a:spLocks noGrp="1" noChangeArrowheads="1"/>
          </p:cNvSpPr>
          <p:nvPr>
            <p:ph idx="1"/>
          </p:nvPr>
        </p:nvSpPr>
        <p:spPr/>
        <p:txBody>
          <a:bodyPr>
            <a:normAutofit/>
          </a:bodyPr>
          <a:lstStyle/>
          <a:p>
            <a:pPr eaLnBrk="1" hangingPunct="1">
              <a:buFont typeface="Wingdings" panose="05000000000000000000" pitchFamily="2" charset="2"/>
              <a:buNone/>
            </a:pPr>
            <a:r>
              <a:rPr lang="it-IT" altLang="id-ID" sz="2400" dirty="0"/>
              <a:t>G.7xx codecs (Audio Codec)</a:t>
            </a:r>
          </a:p>
          <a:p>
            <a:pPr eaLnBrk="1" hangingPunct="1"/>
            <a:r>
              <a:rPr lang="it-IT" altLang="id-ID" sz="2400" dirty="0"/>
              <a:t>Rekomendasi - rekomendasi ini mendefinisikan mengenai </a:t>
            </a:r>
            <a:r>
              <a:rPr lang="it-IT" altLang="id-ID" sz="2400" i="1" dirty="0"/>
              <a:t>coding</a:t>
            </a:r>
            <a:r>
              <a:rPr lang="it-IT" altLang="id-ID" sz="2400" dirty="0"/>
              <a:t> dan </a:t>
            </a:r>
            <a:r>
              <a:rPr lang="it-IT" altLang="id-ID" sz="2400" i="1" dirty="0"/>
              <a:t>decoding</a:t>
            </a:r>
            <a:r>
              <a:rPr lang="it-IT" altLang="id-ID" sz="2400" dirty="0"/>
              <a:t> sinyal suara analog ke format digital beserta dengan format kompresinya. </a:t>
            </a:r>
            <a:r>
              <a:rPr lang="en-US" altLang="id-ID" sz="2400" dirty="0" err="1"/>
              <a:t>Contohnya</a:t>
            </a:r>
            <a:r>
              <a:rPr lang="en-US" altLang="id-ID" sz="2400" dirty="0"/>
              <a:t> : G.711, G.729, G.722 , </a:t>
            </a:r>
            <a:r>
              <a:rPr lang="en-US" altLang="id-ID" sz="2400" dirty="0" err="1"/>
              <a:t>dan</a:t>
            </a:r>
            <a:r>
              <a:rPr lang="en-US" altLang="id-ID" sz="2400" dirty="0"/>
              <a:t> lain-lain.</a:t>
            </a:r>
            <a:endParaRPr lang="de-DE" altLang="id-ID" sz="2400" dirty="0"/>
          </a:p>
          <a:p>
            <a:pPr eaLnBrk="1" hangingPunct="1">
              <a:buFont typeface="Wingdings" panose="05000000000000000000" pitchFamily="2" charset="2"/>
              <a:buNone/>
            </a:pPr>
            <a:r>
              <a:rPr lang="de-DE" altLang="id-ID" sz="2400" dirty="0"/>
              <a:t>H.26x codecs (Video Codec)</a:t>
            </a:r>
            <a:endParaRPr lang="nb-NO" altLang="id-ID" sz="2400" dirty="0"/>
          </a:p>
          <a:p>
            <a:pPr eaLnBrk="1" hangingPunct="1"/>
            <a:r>
              <a:rPr lang="nb-NO" altLang="id-ID" sz="2400" dirty="0"/>
              <a:t>Rekomendasi mengenai proses digitalisasi sinyal video analog. </a:t>
            </a:r>
            <a:r>
              <a:rPr lang="en-US" altLang="id-ID" sz="2400" dirty="0" err="1"/>
              <a:t>Contohnya</a:t>
            </a:r>
            <a:r>
              <a:rPr lang="en-US" altLang="id-ID" sz="2400" dirty="0"/>
              <a:t> : H.261 </a:t>
            </a:r>
            <a:r>
              <a:rPr lang="en-US" altLang="id-ID" sz="2400" dirty="0" err="1"/>
              <a:t>dan</a:t>
            </a:r>
            <a:r>
              <a:rPr lang="en-US" altLang="id-ID" sz="2400" dirty="0"/>
              <a:t> H.263</a:t>
            </a:r>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4011163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defRPr/>
            </a:pPr>
            <a:r>
              <a:rPr lang="en-US" altLang="id-ID" dirty="0">
                <a:solidFill>
                  <a:schemeClr val="tx1">
                    <a:lumMod val="95000"/>
                    <a:lumOff val="5000"/>
                  </a:schemeClr>
                </a:solidFill>
              </a:rPr>
              <a:t>H.323</a:t>
            </a:r>
          </a:p>
        </p:txBody>
      </p:sp>
      <p:sp>
        <p:nvSpPr>
          <p:cNvPr id="28675" name="Rectangle 3"/>
          <p:cNvSpPr>
            <a:spLocks noGrp="1" noChangeArrowheads="1"/>
          </p:cNvSpPr>
          <p:nvPr>
            <p:ph idx="1"/>
          </p:nvPr>
        </p:nvSpPr>
        <p:spPr/>
        <p:txBody>
          <a:bodyPr>
            <a:normAutofit/>
          </a:bodyPr>
          <a:lstStyle/>
          <a:p>
            <a:pPr eaLnBrk="1" hangingPunct="1">
              <a:lnSpc>
                <a:spcPct val="80000"/>
              </a:lnSpc>
              <a:buFont typeface="Wingdings" panose="05000000000000000000" pitchFamily="2" charset="2"/>
              <a:buNone/>
            </a:pPr>
            <a:r>
              <a:rPr lang="en-US" altLang="id-ID" sz="2400" dirty="0"/>
              <a:t>H.225.0</a:t>
            </a:r>
          </a:p>
          <a:p>
            <a:pPr eaLnBrk="1" hangingPunct="1">
              <a:lnSpc>
                <a:spcPct val="80000"/>
              </a:lnSpc>
            </a:pPr>
            <a:r>
              <a:rPr lang="en-US" altLang="id-ID" sz="2400" dirty="0" err="1"/>
              <a:t>Jika</a:t>
            </a:r>
            <a:r>
              <a:rPr lang="en-US" altLang="id-ID" sz="2400" dirty="0"/>
              <a:t> </a:t>
            </a:r>
            <a:r>
              <a:rPr lang="en-US" altLang="id-ID" sz="2400" i="1" dirty="0"/>
              <a:t>gatekeeper</a:t>
            </a:r>
            <a:r>
              <a:rPr lang="en-US" altLang="id-ID" sz="2400" dirty="0"/>
              <a:t> </a:t>
            </a:r>
            <a:r>
              <a:rPr lang="en-US" altLang="id-ID" sz="2400" dirty="0" err="1"/>
              <a:t>terdapat</a:t>
            </a:r>
            <a:r>
              <a:rPr lang="en-US" altLang="id-ID" sz="2400" dirty="0"/>
              <a:t> </a:t>
            </a:r>
            <a:r>
              <a:rPr lang="en-US" altLang="id-ID" sz="2400" dirty="0" err="1"/>
              <a:t>dalam</a:t>
            </a:r>
            <a:r>
              <a:rPr lang="en-US" altLang="id-ID" sz="2400" dirty="0"/>
              <a:t> </a:t>
            </a:r>
            <a:r>
              <a:rPr lang="en-US" altLang="id-ID" sz="2400" dirty="0" err="1"/>
              <a:t>suatu</a:t>
            </a:r>
            <a:r>
              <a:rPr lang="en-US" altLang="id-ID" sz="2400" dirty="0"/>
              <a:t> </a:t>
            </a:r>
            <a:r>
              <a:rPr lang="en-US" altLang="id-ID" sz="2400" i="1" dirty="0"/>
              <a:t>network</a:t>
            </a:r>
            <a:r>
              <a:rPr lang="en-US" altLang="id-ID" sz="2400" dirty="0"/>
              <a:t> </a:t>
            </a:r>
            <a:r>
              <a:rPr lang="en-US" altLang="id-ID" sz="2400" dirty="0" err="1"/>
              <a:t>maka</a:t>
            </a:r>
            <a:r>
              <a:rPr lang="en-US" altLang="id-ID" sz="2400" dirty="0"/>
              <a:t> H.225.0 </a:t>
            </a:r>
            <a:r>
              <a:rPr lang="en-US" altLang="id-ID" sz="2400" dirty="0" err="1"/>
              <a:t>mengatur</a:t>
            </a:r>
            <a:r>
              <a:rPr lang="en-US" altLang="id-ID" sz="2400" dirty="0"/>
              <a:t> proses </a:t>
            </a:r>
            <a:r>
              <a:rPr lang="en-US" altLang="id-ID" sz="2400" dirty="0" err="1"/>
              <a:t>registrasi</a:t>
            </a:r>
            <a:r>
              <a:rPr lang="en-US" altLang="id-ID" sz="2400" dirty="0"/>
              <a:t> terminal </a:t>
            </a:r>
            <a:r>
              <a:rPr lang="en-US" altLang="id-ID" sz="2400" dirty="0" err="1"/>
              <a:t>ke</a:t>
            </a:r>
            <a:r>
              <a:rPr lang="en-US" altLang="id-ID" sz="2400" dirty="0"/>
              <a:t> </a:t>
            </a:r>
            <a:r>
              <a:rPr lang="en-US" altLang="id-ID" sz="2400" i="1" dirty="0"/>
              <a:t>gatekeeper</a:t>
            </a:r>
            <a:r>
              <a:rPr lang="en-US" altLang="id-ID" sz="2400" dirty="0"/>
              <a:t> </a:t>
            </a:r>
            <a:r>
              <a:rPr lang="en-US" altLang="id-ID" sz="2400" dirty="0" err="1"/>
              <a:t>tersebut</a:t>
            </a:r>
            <a:r>
              <a:rPr lang="en-US" altLang="id-ID" sz="2400" dirty="0"/>
              <a:t> </a:t>
            </a:r>
            <a:r>
              <a:rPr lang="en-US" altLang="id-ID" sz="2400" dirty="0" err="1"/>
              <a:t>dan</a:t>
            </a:r>
            <a:r>
              <a:rPr lang="en-US" altLang="id-ID" sz="2400" dirty="0"/>
              <a:t>  </a:t>
            </a:r>
            <a:r>
              <a:rPr lang="en-US" altLang="id-ID" sz="2400" dirty="0" err="1"/>
              <a:t>mengatur</a:t>
            </a:r>
            <a:r>
              <a:rPr lang="en-US" altLang="id-ID" sz="2400" dirty="0"/>
              <a:t> pula proses </a:t>
            </a:r>
            <a:r>
              <a:rPr lang="en-US" altLang="id-ID" sz="2400" dirty="0" err="1"/>
              <a:t>admisi</a:t>
            </a:r>
            <a:r>
              <a:rPr lang="en-US" altLang="id-ID" sz="2400" dirty="0"/>
              <a:t> di </a:t>
            </a:r>
            <a:r>
              <a:rPr lang="en-US" altLang="id-ID" sz="2400" dirty="0" err="1"/>
              <a:t>jaringan</a:t>
            </a:r>
            <a:r>
              <a:rPr lang="en-US" altLang="id-ID" sz="2400" dirty="0"/>
              <a:t> </a:t>
            </a:r>
            <a:r>
              <a:rPr lang="en-US" altLang="id-ID" sz="2400" dirty="0" err="1"/>
              <a:t>tersebut</a:t>
            </a:r>
            <a:r>
              <a:rPr lang="en-US" altLang="id-ID" sz="2400" dirty="0"/>
              <a:t>. </a:t>
            </a:r>
          </a:p>
          <a:p>
            <a:pPr eaLnBrk="1" hangingPunct="1">
              <a:lnSpc>
                <a:spcPct val="80000"/>
              </a:lnSpc>
            </a:pPr>
            <a:r>
              <a:rPr lang="en-US" altLang="id-ID" sz="2400" dirty="0" err="1"/>
              <a:t>Jika</a:t>
            </a:r>
            <a:r>
              <a:rPr lang="en-US" altLang="id-ID" sz="2400" dirty="0"/>
              <a:t> </a:t>
            </a:r>
            <a:r>
              <a:rPr lang="en-US" altLang="id-ID" sz="2400" i="1" dirty="0"/>
              <a:t>gatekeeper</a:t>
            </a:r>
            <a:r>
              <a:rPr lang="en-US" altLang="id-ID" sz="2400" dirty="0"/>
              <a:t> </a:t>
            </a:r>
            <a:r>
              <a:rPr lang="en-US" altLang="id-ID" sz="2400" dirty="0" err="1"/>
              <a:t>tidak</a:t>
            </a:r>
            <a:r>
              <a:rPr lang="en-US" altLang="id-ID" sz="2400" dirty="0"/>
              <a:t> </a:t>
            </a:r>
            <a:r>
              <a:rPr lang="en-US" altLang="id-ID" sz="2400" dirty="0" err="1"/>
              <a:t>ada</a:t>
            </a:r>
            <a:r>
              <a:rPr lang="en-US" altLang="id-ID" sz="2400" dirty="0"/>
              <a:t> </a:t>
            </a:r>
            <a:r>
              <a:rPr lang="en-US" altLang="id-ID" sz="2400" dirty="0" err="1"/>
              <a:t>maka</a:t>
            </a:r>
            <a:r>
              <a:rPr lang="en-US" altLang="id-ID" sz="2400" dirty="0"/>
              <a:t> H.225 </a:t>
            </a:r>
            <a:r>
              <a:rPr lang="en-US" altLang="id-ID" sz="2400" dirty="0" err="1"/>
              <a:t>digunakan</a:t>
            </a:r>
            <a:r>
              <a:rPr lang="en-US" altLang="id-ID" sz="2400" dirty="0"/>
              <a:t> </a:t>
            </a:r>
            <a:r>
              <a:rPr lang="en-US" altLang="id-ID" sz="2400" dirty="0" err="1"/>
              <a:t>untuk</a:t>
            </a:r>
            <a:r>
              <a:rPr lang="en-US" altLang="id-ID" sz="2400" dirty="0"/>
              <a:t> proses </a:t>
            </a:r>
            <a:r>
              <a:rPr lang="en-US" altLang="id-ID" sz="2400" i="1" dirty="0"/>
              <a:t>setup</a:t>
            </a:r>
            <a:r>
              <a:rPr lang="en-US" altLang="id-ID" sz="2400" dirty="0"/>
              <a:t> </a:t>
            </a:r>
            <a:r>
              <a:rPr lang="en-US" altLang="id-ID" sz="2400" dirty="0" err="1"/>
              <a:t>dan</a:t>
            </a:r>
            <a:r>
              <a:rPr lang="en-US" altLang="id-ID" sz="2400" dirty="0"/>
              <a:t> </a:t>
            </a:r>
            <a:r>
              <a:rPr lang="en-US" altLang="id-ID" sz="2400" i="1" dirty="0" err="1"/>
              <a:t>cleardown</a:t>
            </a:r>
            <a:r>
              <a:rPr lang="en-US" altLang="id-ID" sz="2400" dirty="0"/>
              <a:t> </a:t>
            </a:r>
            <a:r>
              <a:rPr lang="en-US" altLang="id-ID" sz="2400" dirty="0" err="1"/>
              <a:t>panggilan</a:t>
            </a:r>
            <a:r>
              <a:rPr lang="en-US" altLang="id-ID" sz="2400" dirty="0"/>
              <a:t>, </a:t>
            </a:r>
            <a:r>
              <a:rPr lang="en-US" altLang="id-ID" sz="2400" dirty="0" err="1"/>
              <a:t>bekerja</a:t>
            </a:r>
            <a:r>
              <a:rPr lang="en-US" altLang="id-ID" sz="2400" dirty="0"/>
              <a:t> </a:t>
            </a:r>
            <a:r>
              <a:rPr lang="en-US" altLang="id-ID" sz="2400" dirty="0" err="1"/>
              <a:t>sama</a:t>
            </a:r>
            <a:r>
              <a:rPr lang="en-US" altLang="id-ID" sz="2400" dirty="0"/>
              <a:t> </a:t>
            </a:r>
            <a:r>
              <a:rPr lang="en-US" altLang="id-ID" sz="2400" dirty="0" err="1"/>
              <a:t>dengan</a:t>
            </a:r>
            <a:r>
              <a:rPr lang="en-US" altLang="id-ID" sz="2400" dirty="0"/>
              <a:t> </a:t>
            </a:r>
            <a:r>
              <a:rPr lang="en-US" altLang="id-ID" sz="2400" dirty="0" err="1"/>
              <a:t>protokol</a:t>
            </a:r>
            <a:r>
              <a:rPr lang="en-US" altLang="id-ID" sz="2400" dirty="0"/>
              <a:t> Q.931.</a:t>
            </a:r>
          </a:p>
          <a:p>
            <a:pPr eaLnBrk="1" hangingPunct="1">
              <a:lnSpc>
                <a:spcPct val="80000"/>
              </a:lnSpc>
              <a:buFont typeface="Wingdings" panose="05000000000000000000" pitchFamily="2" charset="2"/>
              <a:buNone/>
            </a:pPr>
            <a:r>
              <a:rPr lang="en-US" altLang="id-ID" sz="2400" dirty="0"/>
              <a:t>H.245</a:t>
            </a:r>
          </a:p>
          <a:p>
            <a:pPr eaLnBrk="1" hangingPunct="1">
              <a:lnSpc>
                <a:spcPct val="80000"/>
              </a:lnSpc>
            </a:pPr>
            <a:r>
              <a:rPr lang="en-US" altLang="id-ID" sz="2400" dirty="0" err="1"/>
              <a:t>Protokol</a:t>
            </a:r>
            <a:r>
              <a:rPr lang="en-US" altLang="id-ID" sz="2400" dirty="0"/>
              <a:t> </a:t>
            </a:r>
            <a:r>
              <a:rPr lang="en-US" altLang="id-ID" sz="2400" dirty="0" err="1"/>
              <a:t>ini</a:t>
            </a:r>
            <a:r>
              <a:rPr lang="en-US" altLang="id-ID" sz="2400" dirty="0"/>
              <a:t> </a:t>
            </a:r>
            <a:r>
              <a:rPr lang="en-US" altLang="id-ID" sz="2400" dirty="0" err="1"/>
              <a:t>berfungsi</a:t>
            </a:r>
            <a:r>
              <a:rPr lang="en-US" altLang="id-ID" sz="2400" dirty="0"/>
              <a:t> </a:t>
            </a:r>
            <a:r>
              <a:rPr lang="en-US" altLang="id-ID" sz="2400" dirty="0" err="1"/>
              <a:t>untuk</a:t>
            </a:r>
            <a:r>
              <a:rPr lang="en-US" altLang="id-ID" sz="2400" dirty="0"/>
              <a:t> </a:t>
            </a:r>
            <a:r>
              <a:rPr lang="en-US" altLang="id-ID" sz="2400" dirty="0" err="1"/>
              <a:t>membangun</a:t>
            </a:r>
            <a:r>
              <a:rPr lang="en-US" altLang="id-ID" sz="2400" dirty="0"/>
              <a:t> </a:t>
            </a:r>
            <a:r>
              <a:rPr lang="en-US" altLang="id-ID" sz="2400" dirty="0" err="1"/>
              <a:t>kanal</a:t>
            </a:r>
            <a:r>
              <a:rPr lang="en-US" altLang="id-ID" sz="2400" dirty="0"/>
              <a:t> </a:t>
            </a:r>
            <a:r>
              <a:rPr lang="en-US" altLang="id-ID" sz="2400" dirty="0" err="1"/>
              <a:t>logikal</a:t>
            </a:r>
            <a:r>
              <a:rPr lang="en-US" altLang="id-ID" sz="2400" dirty="0"/>
              <a:t> (</a:t>
            </a:r>
            <a:r>
              <a:rPr lang="en-US" altLang="id-ID" sz="2400" i="1" dirty="0"/>
              <a:t>logical channel</a:t>
            </a:r>
            <a:r>
              <a:rPr lang="en-US" altLang="id-ID" sz="2400" dirty="0"/>
              <a:t>) yang </a:t>
            </a:r>
            <a:r>
              <a:rPr lang="en-US" altLang="id-ID" sz="2400" dirty="0" err="1"/>
              <a:t>akan</a:t>
            </a:r>
            <a:r>
              <a:rPr lang="en-US" altLang="id-ID" sz="2400" dirty="0"/>
              <a:t> </a:t>
            </a:r>
            <a:r>
              <a:rPr lang="en-US" altLang="id-ID" sz="2400" dirty="0" err="1"/>
              <a:t>menjadi</a:t>
            </a:r>
            <a:r>
              <a:rPr lang="en-US" altLang="id-ID" sz="2400" dirty="0"/>
              <a:t> </a:t>
            </a:r>
            <a:r>
              <a:rPr lang="en-US" altLang="id-ID" sz="2400" dirty="0" err="1"/>
              <a:t>kanal</a:t>
            </a:r>
            <a:r>
              <a:rPr lang="en-US" altLang="id-ID" sz="2400" dirty="0"/>
              <a:t> </a:t>
            </a:r>
            <a:r>
              <a:rPr lang="en-US" altLang="id-ID" sz="2400" dirty="0" err="1"/>
              <a:t>transmisi</a:t>
            </a:r>
            <a:r>
              <a:rPr lang="en-US" altLang="id-ID" sz="2400" dirty="0"/>
              <a:t> media. </a:t>
            </a:r>
            <a:r>
              <a:rPr lang="nb-NO" altLang="id-ID" sz="2400" dirty="0"/>
              <a:t>Setelah proses </a:t>
            </a:r>
            <a:r>
              <a:rPr lang="nb-NO" altLang="id-ID" sz="2400" i="1" dirty="0"/>
              <a:t>setup</a:t>
            </a:r>
            <a:r>
              <a:rPr lang="nb-NO" altLang="id-ID" sz="2400" dirty="0"/>
              <a:t> hubungan antara dua </a:t>
            </a:r>
            <a:r>
              <a:rPr lang="nb-NO" altLang="id-ID" sz="2400" i="1" dirty="0"/>
              <a:t>endpoint</a:t>
            </a:r>
            <a:r>
              <a:rPr lang="nb-NO" altLang="id-ID" sz="2400" dirty="0"/>
              <a:t> berhasil dilakukan menggunakan H.225.0 dan Q.931.</a:t>
            </a:r>
            <a:endParaRPr lang="en-US" altLang="id-ID" sz="2400" dirty="0"/>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188894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VoIP</a:t>
            </a:r>
          </a:p>
        </p:txBody>
      </p:sp>
      <p:sp>
        <p:nvSpPr>
          <p:cNvPr id="3" name="Content Placeholder 2"/>
          <p:cNvSpPr>
            <a:spLocks noGrp="1"/>
          </p:cNvSpPr>
          <p:nvPr>
            <p:ph idx="1"/>
          </p:nvPr>
        </p:nvSpPr>
        <p:spPr/>
        <p:txBody>
          <a:bodyPr>
            <a:normAutofit/>
          </a:bodyPr>
          <a:lstStyle/>
          <a:p>
            <a:pPr lvl="0"/>
            <a:r>
              <a:rPr lang="en-US" sz="2800" dirty="0" err="1"/>
              <a:t>Pengenalan</a:t>
            </a:r>
            <a:r>
              <a:rPr lang="en-US" sz="2800" dirty="0"/>
              <a:t> </a:t>
            </a:r>
            <a:r>
              <a:rPr lang="en-US" sz="2800" dirty="0" err="1"/>
              <a:t>jaringan</a:t>
            </a:r>
            <a:r>
              <a:rPr lang="en-US" sz="2800" dirty="0"/>
              <a:t> </a:t>
            </a:r>
            <a:r>
              <a:rPr lang="en-US" sz="2800" dirty="0" err="1"/>
              <a:t>paket</a:t>
            </a:r>
            <a:endParaRPr lang="en-US" sz="2800" dirty="0"/>
          </a:p>
          <a:p>
            <a:pPr lvl="0"/>
            <a:r>
              <a:rPr lang="en-US" sz="2800" dirty="0" err="1"/>
              <a:t>Konsep</a:t>
            </a:r>
            <a:r>
              <a:rPr lang="en-US" sz="2800" dirty="0"/>
              <a:t> </a:t>
            </a:r>
            <a:r>
              <a:rPr lang="en-US" sz="2800" dirty="0" err="1"/>
              <a:t>dasar</a:t>
            </a:r>
            <a:r>
              <a:rPr lang="en-US" sz="2800" dirty="0"/>
              <a:t> </a:t>
            </a:r>
            <a:r>
              <a:rPr lang="en-US" sz="2800" dirty="0" err="1"/>
              <a:t>dan</a:t>
            </a:r>
            <a:r>
              <a:rPr lang="en-US" sz="2800" dirty="0"/>
              <a:t> </a:t>
            </a:r>
            <a:r>
              <a:rPr lang="en-US" sz="2800" dirty="0" err="1"/>
              <a:t>komponen</a:t>
            </a:r>
            <a:r>
              <a:rPr lang="en-US" sz="2800" dirty="0"/>
              <a:t> </a:t>
            </a:r>
            <a:r>
              <a:rPr lang="en-US" sz="2800" dirty="0" err="1"/>
              <a:t>jaringan</a:t>
            </a:r>
            <a:endParaRPr lang="en-US" sz="2800" dirty="0"/>
          </a:p>
          <a:p>
            <a:pPr lvl="0"/>
            <a:r>
              <a:rPr lang="en-US" sz="2800" dirty="0" err="1"/>
              <a:t>Integrasi</a:t>
            </a:r>
            <a:r>
              <a:rPr lang="en-US" sz="2800" dirty="0"/>
              <a:t> </a:t>
            </a:r>
            <a:r>
              <a:rPr lang="en-US" sz="2800" dirty="0" err="1"/>
              <a:t>jaringan</a:t>
            </a:r>
            <a:r>
              <a:rPr lang="en-US" sz="2800" dirty="0"/>
              <a:t> circuit switch </a:t>
            </a:r>
            <a:r>
              <a:rPr lang="en-US" sz="2800" dirty="0" err="1"/>
              <a:t>dan</a:t>
            </a:r>
            <a:r>
              <a:rPr lang="en-US" sz="2800" dirty="0"/>
              <a:t> </a:t>
            </a:r>
            <a:r>
              <a:rPr lang="en-US" sz="2800" dirty="0" err="1"/>
              <a:t>paket</a:t>
            </a:r>
            <a:r>
              <a:rPr lang="en-US" sz="2800" dirty="0"/>
              <a:t> switch</a:t>
            </a:r>
          </a:p>
          <a:p>
            <a:pPr lvl="0"/>
            <a:r>
              <a:rPr lang="en-US" sz="2800" dirty="0" err="1"/>
              <a:t>Paket</a:t>
            </a:r>
            <a:r>
              <a:rPr lang="en-US" sz="2800" dirty="0"/>
              <a:t> VoIP</a:t>
            </a:r>
          </a:p>
          <a:p>
            <a:pPr lvl="0"/>
            <a:r>
              <a:rPr lang="en-US" sz="2800" dirty="0" err="1"/>
              <a:t>Protokol</a:t>
            </a:r>
            <a:r>
              <a:rPr lang="en-US" sz="2800" dirty="0"/>
              <a:t> VoIP</a:t>
            </a:r>
          </a:p>
        </p:txBody>
      </p:sp>
      <p:pic>
        <p:nvPicPr>
          <p:cNvPr id="4" name="Picture 3"/>
          <p:cNvPicPr>
            <a:picLocks noChangeAspect="1"/>
          </p:cNvPicPr>
          <p:nvPr/>
        </p:nvPicPr>
        <p:blipFill>
          <a:blip r:embed="rId3"/>
          <a:stretch>
            <a:fillRect/>
          </a:stretch>
        </p:blipFill>
        <p:spPr>
          <a:xfrm>
            <a:off x="16659041" y="-5393"/>
            <a:ext cx="1627368" cy="1300163"/>
          </a:xfrm>
          <a:prstGeom prst="rect">
            <a:avLst/>
          </a:prstGeom>
        </p:spPr>
      </p:pic>
      <p:pic>
        <p:nvPicPr>
          <p:cNvPr id="5" name="Picture 4"/>
          <p:cNvPicPr>
            <a:picLocks noChangeAspect="1"/>
          </p:cNvPicPr>
          <p:nvPr/>
        </p:nvPicPr>
        <p:blipFill>
          <a:blip r:embed="rId4"/>
          <a:stretch>
            <a:fillRect/>
          </a:stretch>
        </p:blipFill>
        <p:spPr>
          <a:xfrm>
            <a:off x="10820400" y="-5393"/>
            <a:ext cx="1371600" cy="1224593"/>
          </a:xfrm>
          <a:prstGeom prst="rect">
            <a:avLst/>
          </a:prstGeom>
        </p:spPr>
      </p:pic>
      <p:sp>
        <p:nvSpPr>
          <p:cNvPr id="6" name="Text Placeholder 1">
            <a:extLst>
              <a:ext uri="{FF2B5EF4-FFF2-40B4-BE49-F238E27FC236}">
                <a16:creationId xmlns:a16="http://schemas.microsoft.com/office/drawing/2014/main" xmlns="" id="{206381AD-4C2B-4745-99B1-0BBCE6131A71}"/>
              </a:ext>
            </a:extLst>
          </p:cNvPr>
          <p:cNvSpPr txBox="1">
            <a:spLocks/>
          </p:cNvSpPr>
          <p:nvPr/>
        </p:nvSpPr>
        <p:spPr>
          <a:xfrm>
            <a:off x="10268331" y="7882649"/>
            <a:ext cx="5673532" cy="10862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509">
              <a:lnSpc>
                <a:spcPct val="100000"/>
              </a:lnSpc>
              <a:spcBef>
                <a:spcPts val="0"/>
              </a:spcBef>
              <a:buNone/>
            </a:pPr>
            <a:r>
              <a:rPr lang="en-US" sz="3600" b="1" dirty="0">
                <a:solidFill>
                  <a:schemeClr val="bg1"/>
                </a:solidFill>
              </a:rPr>
              <a:t>Dr. </a:t>
            </a:r>
            <a:r>
              <a:rPr lang="en-US" sz="3600" b="1" dirty="0" err="1">
                <a:solidFill>
                  <a:schemeClr val="bg1"/>
                </a:solidFill>
              </a:rPr>
              <a:t>Purnamawati</a:t>
            </a:r>
            <a:r>
              <a:rPr lang="en-US" sz="3600" b="1" dirty="0">
                <a:solidFill>
                  <a:schemeClr val="bg1"/>
                </a:solidFill>
              </a:rPr>
              <a:t>, </a:t>
            </a:r>
            <a:r>
              <a:rPr lang="en-US" sz="3600" b="1" dirty="0" err="1">
                <a:solidFill>
                  <a:schemeClr val="bg1"/>
                </a:solidFill>
              </a:rPr>
              <a:t>M.Pd</a:t>
            </a:r>
            <a:endParaRPr lang="en-US" sz="3600" b="1" dirty="0">
              <a:solidFill>
                <a:schemeClr val="bg1"/>
              </a:solidFill>
            </a:endParaRPr>
          </a:p>
        </p:txBody>
      </p:sp>
    </p:spTree>
    <p:extLst>
      <p:ext uri="{BB962C8B-B14F-4D97-AF65-F5344CB8AC3E}">
        <p14:creationId xmlns:p14="http://schemas.microsoft.com/office/powerpoint/2010/main" val="383871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defRPr/>
            </a:pPr>
            <a:r>
              <a:rPr lang="en-US" altLang="id-ID" dirty="0">
                <a:solidFill>
                  <a:schemeClr val="tx1">
                    <a:lumMod val="95000"/>
                    <a:lumOff val="5000"/>
                  </a:schemeClr>
                </a:solidFill>
              </a:rPr>
              <a:t>H.323</a:t>
            </a:r>
          </a:p>
        </p:txBody>
      </p:sp>
      <p:sp>
        <p:nvSpPr>
          <p:cNvPr id="29699" name="Rectangle 3"/>
          <p:cNvSpPr>
            <a:spLocks noGrp="1" noChangeArrowheads="1"/>
          </p:cNvSpPr>
          <p:nvPr>
            <p:ph idx="1"/>
          </p:nvPr>
        </p:nvSpPr>
        <p:spPr/>
        <p:txBody>
          <a:bodyPr>
            <a:normAutofit/>
          </a:bodyPr>
          <a:lstStyle/>
          <a:p>
            <a:pPr eaLnBrk="1" hangingPunct="1">
              <a:buFont typeface="Wingdings" panose="05000000000000000000" pitchFamily="2" charset="2"/>
              <a:buNone/>
            </a:pPr>
            <a:r>
              <a:rPr lang="en-US" altLang="id-ID" sz="2400" dirty="0"/>
              <a:t>Q.931</a:t>
            </a:r>
          </a:p>
          <a:p>
            <a:pPr eaLnBrk="1" hangingPunct="1"/>
            <a:r>
              <a:rPr lang="en-US" altLang="id-ID" sz="2400" dirty="0"/>
              <a:t>Q.931 </a:t>
            </a:r>
            <a:r>
              <a:rPr lang="en-US" altLang="id-ID" sz="2400" dirty="0" err="1"/>
              <a:t>digunakan</a:t>
            </a:r>
            <a:r>
              <a:rPr lang="en-US" altLang="id-ID" sz="2400" dirty="0"/>
              <a:t> </a:t>
            </a:r>
            <a:r>
              <a:rPr lang="en-US" altLang="id-ID" sz="2400" dirty="0" err="1"/>
              <a:t>bersama</a:t>
            </a:r>
            <a:r>
              <a:rPr lang="en-US" altLang="id-ID" sz="2400" dirty="0"/>
              <a:t> H.225.0 </a:t>
            </a:r>
            <a:r>
              <a:rPr lang="en-US" altLang="id-ID" sz="2400" dirty="0" err="1"/>
              <a:t>untuk</a:t>
            </a:r>
            <a:r>
              <a:rPr lang="en-US" altLang="id-ID" sz="2400" dirty="0"/>
              <a:t> </a:t>
            </a:r>
            <a:r>
              <a:rPr lang="en-US" altLang="id-ID" sz="2400" dirty="0" err="1"/>
              <a:t>membangun</a:t>
            </a:r>
            <a:r>
              <a:rPr lang="en-US" altLang="id-ID" sz="2400" dirty="0"/>
              <a:t> </a:t>
            </a:r>
            <a:r>
              <a:rPr lang="en-US" altLang="id-ID" sz="2400" dirty="0" err="1"/>
              <a:t>hubungan</a:t>
            </a:r>
            <a:r>
              <a:rPr lang="en-US" altLang="id-ID" sz="2400" dirty="0"/>
              <a:t> H.323. </a:t>
            </a:r>
          </a:p>
          <a:p>
            <a:pPr eaLnBrk="1" hangingPunct="1"/>
            <a:r>
              <a:rPr lang="en-US" altLang="id-ID" sz="2400" dirty="0"/>
              <a:t>H.225.0 di </a:t>
            </a:r>
            <a:r>
              <a:rPr lang="en-US" altLang="id-ID" sz="2400" dirty="0" err="1"/>
              <a:t>sisipkan</a:t>
            </a:r>
            <a:r>
              <a:rPr lang="en-US" altLang="id-ID" sz="2400" dirty="0"/>
              <a:t> </a:t>
            </a:r>
            <a:r>
              <a:rPr lang="en-US" altLang="id-ID" sz="2400" dirty="0" err="1"/>
              <a:t>dalam</a:t>
            </a:r>
            <a:r>
              <a:rPr lang="en-US" altLang="id-ID" sz="2400" dirty="0"/>
              <a:t> </a:t>
            </a:r>
            <a:r>
              <a:rPr lang="en-US" altLang="id-ID" sz="2400" dirty="0" err="1"/>
              <a:t>pesan</a:t>
            </a:r>
            <a:r>
              <a:rPr lang="en-US" altLang="id-ID" sz="2400" dirty="0"/>
              <a:t> UUIE (</a:t>
            </a:r>
            <a:r>
              <a:rPr lang="en-US" altLang="id-ID" sz="2400" i="1" dirty="0"/>
              <a:t>User to User Information Element</a:t>
            </a:r>
            <a:r>
              <a:rPr lang="en-US" altLang="id-ID" sz="2400" dirty="0"/>
              <a:t>) </a:t>
            </a:r>
            <a:r>
              <a:rPr lang="en-US" altLang="id-ID" sz="2400" dirty="0" err="1"/>
              <a:t>dari</a:t>
            </a:r>
            <a:r>
              <a:rPr lang="en-US" altLang="id-ID" sz="2400" dirty="0"/>
              <a:t> Q.931 </a:t>
            </a:r>
            <a:r>
              <a:rPr lang="en-US" altLang="id-ID" sz="2400" dirty="0" err="1"/>
              <a:t>untuk</a:t>
            </a:r>
            <a:r>
              <a:rPr lang="en-US" altLang="id-ID" sz="2400" dirty="0"/>
              <a:t> </a:t>
            </a:r>
            <a:r>
              <a:rPr lang="en-US" altLang="id-ID" sz="2400" dirty="0" err="1"/>
              <a:t>menyediakan</a:t>
            </a:r>
            <a:r>
              <a:rPr lang="en-US" altLang="id-ID" sz="2400" dirty="0"/>
              <a:t> </a:t>
            </a:r>
            <a:r>
              <a:rPr lang="en-US" altLang="id-ID" sz="2400" dirty="0" err="1"/>
              <a:t>informasi</a:t>
            </a:r>
            <a:r>
              <a:rPr lang="en-US" altLang="id-ID" sz="2400" dirty="0"/>
              <a:t> </a:t>
            </a:r>
            <a:r>
              <a:rPr lang="en-US" altLang="id-ID" sz="2400" dirty="0" err="1"/>
              <a:t>tambahan</a:t>
            </a:r>
            <a:r>
              <a:rPr lang="en-US" altLang="id-ID" sz="2400" dirty="0"/>
              <a:t> yang </a:t>
            </a:r>
            <a:r>
              <a:rPr lang="en-US" altLang="id-ID" sz="2400" dirty="0" err="1"/>
              <a:t>tidak</a:t>
            </a:r>
            <a:r>
              <a:rPr lang="en-US" altLang="id-ID" sz="2400" dirty="0"/>
              <a:t> </a:t>
            </a:r>
            <a:r>
              <a:rPr lang="en-US" altLang="id-ID" sz="2400" dirty="0" err="1"/>
              <a:t>tersedia</a:t>
            </a:r>
            <a:r>
              <a:rPr lang="en-US" altLang="id-ID" sz="2400" dirty="0"/>
              <a:t> </a:t>
            </a:r>
            <a:r>
              <a:rPr lang="en-US" altLang="id-ID" sz="2400" dirty="0" err="1"/>
              <a:t>dalam</a:t>
            </a:r>
            <a:r>
              <a:rPr lang="en-US" altLang="id-ID" sz="2400" dirty="0"/>
              <a:t> format Q.931 </a:t>
            </a:r>
            <a:r>
              <a:rPr lang="en-US" altLang="id-ID" sz="2400" dirty="0" err="1"/>
              <a:t>misalnya</a:t>
            </a:r>
            <a:r>
              <a:rPr lang="en-US" altLang="id-ID" sz="2400" dirty="0"/>
              <a:t> </a:t>
            </a:r>
            <a:r>
              <a:rPr lang="en-US" altLang="id-ID" sz="2400" dirty="0" err="1"/>
              <a:t>informasi</a:t>
            </a:r>
            <a:r>
              <a:rPr lang="en-US" altLang="id-ID" sz="2400" dirty="0"/>
              <a:t> </a:t>
            </a:r>
            <a:r>
              <a:rPr lang="en-US" altLang="id-ID" sz="2400" dirty="0" err="1"/>
              <a:t>mengenai</a:t>
            </a:r>
            <a:r>
              <a:rPr lang="en-US" altLang="id-ID" sz="2400" dirty="0"/>
              <a:t> IP</a:t>
            </a:r>
            <a:r>
              <a:rPr lang="en-US" altLang="id-ID" sz="2400" i="1" dirty="0"/>
              <a:t> address</a:t>
            </a:r>
            <a:r>
              <a:rPr lang="en-US" altLang="id-ID" sz="2400" dirty="0"/>
              <a:t>.</a:t>
            </a:r>
          </a:p>
          <a:p>
            <a:pPr eaLnBrk="1" hangingPunct="1">
              <a:buFont typeface="Wingdings" panose="05000000000000000000" pitchFamily="2" charset="2"/>
              <a:buNone/>
            </a:pPr>
            <a:r>
              <a:rPr lang="en-US" altLang="id-ID" sz="2400" dirty="0"/>
              <a:t>RTP (Real Time Transport Protocol)</a:t>
            </a:r>
          </a:p>
          <a:p>
            <a:pPr eaLnBrk="1" hangingPunct="1"/>
            <a:r>
              <a:rPr lang="en-US" altLang="id-ID" sz="2400" dirty="0"/>
              <a:t>RTP </a:t>
            </a:r>
            <a:r>
              <a:rPr lang="en-US" altLang="id-ID" sz="2400" dirty="0" err="1"/>
              <a:t>merupakan</a:t>
            </a:r>
            <a:r>
              <a:rPr lang="en-US" altLang="id-ID" sz="2400" dirty="0"/>
              <a:t> </a:t>
            </a:r>
            <a:r>
              <a:rPr lang="en-US" altLang="id-ID" sz="2400" dirty="0" err="1"/>
              <a:t>protokol</a:t>
            </a:r>
            <a:r>
              <a:rPr lang="en-US" altLang="id-ID" sz="2400" dirty="0"/>
              <a:t> yang </a:t>
            </a:r>
            <a:r>
              <a:rPr lang="en-US" altLang="id-ID" sz="2400" dirty="0" err="1"/>
              <a:t>digunakan</a:t>
            </a:r>
            <a:r>
              <a:rPr lang="en-US" altLang="id-ID" sz="2400" dirty="0"/>
              <a:t> </a:t>
            </a:r>
            <a:r>
              <a:rPr lang="en-US" altLang="id-ID" sz="2400" dirty="0" err="1"/>
              <a:t>untuk</a:t>
            </a:r>
            <a:r>
              <a:rPr lang="en-US" altLang="id-ID" sz="2400" dirty="0"/>
              <a:t> </a:t>
            </a:r>
            <a:r>
              <a:rPr lang="en-US" altLang="id-ID" sz="2400" dirty="0" err="1"/>
              <a:t>mendapatkan</a:t>
            </a:r>
            <a:r>
              <a:rPr lang="en-US" altLang="id-ID" sz="2400" dirty="0"/>
              <a:t> </a:t>
            </a:r>
            <a:r>
              <a:rPr lang="en-US" altLang="id-ID" sz="2400" dirty="0" err="1"/>
              <a:t>transmisi</a:t>
            </a:r>
            <a:r>
              <a:rPr lang="en-US" altLang="id-ID" sz="2400" dirty="0"/>
              <a:t> multimedia (</a:t>
            </a:r>
            <a:r>
              <a:rPr lang="en-US" altLang="id-ID" sz="2400" dirty="0" err="1"/>
              <a:t>suara</a:t>
            </a:r>
            <a:r>
              <a:rPr lang="en-US" altLang="id-ID" sz="2400" dirty="0"/>
              <a:t> </a:t>
            </a:r>
            <a:r>
              <a:rPr lang="en-US" altLang="id-ID" sz="2400" dirty="0" err="1"/>
              <a:t>dan</a:t>
            </a:r>
            <a:r>
              <a:rPr lang="en-US" altLang="id-ID" sz="2400" dirty="0"/>
              <a:t> video) </a:t>
            </a:r>
            <a:r>
              <a:rPr lang="en-US" altLang="id-ID" sz="2400" dirty="0" err="1"/>
              <a:t>secara</a:t>
            </a:r>
            <a:r>
              <a:rPr lang="en-US" altLang="id-ID" sz="2400" dirty="0"/>
              <a:t> </a:t>
            </a:r>
            <a:r>
              <a:rPr lang="en-US" altLang="id-ID" sz="2400" i="1" dirty="0"/>
              <a:t>real time</a:t>
            </a:r>
            <a:r>
              <a:rPr lang="en-US" altLang="id-ID" sz="2400" dirty="0"/>
              <a:t>. </a:t>
            </a:r>
            <a:r>
              <a:rPr lang="en-US" altLang="id-ID" sz="2400" dirty="0" err="1"/>
              <a:t>Pada</a:t>
            </a:r>
            <a:r>
              <a:rPr lang="en-US" altLang="id-ID" sz="2400" dirty="0"/>
              <a:t> </a:t>
            </a:r>
            <a:r>
              <a:rPr lang="en-US" altLang="id-ID" sz="2400" dirty="0" err="1"/>
              <a:t>saat</a:t>
            </a:r>
            <a:r>
              <a:rPr lang="en-US" altLang="id-ID" sz="2400" dirty="0"/>
              <a:t> </a:t>
            </a:r>
            <a:r>
              <a:rPr lang="en-US" altLang="id-ID" sz="2400" dirty="0" err="1"/>
              <a:t>ditransmisikan</a:t>
            </a:r>
            <a:r>
              <a:rPr lang="en-US" altLang="id-ID" sz="2400" dirty="0"/>
              <a:t> </a:t>
            </a:r>
            <a:r>
              <a:rPr lang="en-US" altLang="id-ID" sz="2400" dirty="0" err="1"/>
              <a:t>melalui</a:t>
            </a:r>
            <a:r>
              <a:rPr lang="en-US" altLang="id-ID" sz="2400" dirty="0"/>
              <a:t> </a:t>
            </a:r>
            <a:r>
              <a:rPr lang="en-US" altLang="id-ID" sz="2400" dirty="0" err="1"/>
              <a:t>jaringan</a:t>
            </a:r>
            <a:r>
              <a:rPr lang="en-US" altLang="id-ID" sz="2400" dirty="0"/>
              <a:t> IP, RTP </a:t>
            </a:r>
            <a:r>
              <a:rPr lang="en-US" altLang="id-ID" sz="2400" dirty="0" err="1"/>
              <a:t>menempati</a:t>
            </a:r>
            <a:r>
              <a:rPr lang="en-US" altLang="id-ID" sz="2400" dirty="0"/>
              <a:t> layer </a:t>
            </a:r>
            <a:r>
              <a:rPr lang="en-US" altLang="id-ID" sz="2400" dirty="0" err="1"/>
              <a:t>bawah</a:t>
            </a:r>
            <a:r>
              <a:rPr lang="en-US" altLang="id-ID" sz="2400" dirty="0"/>
              <a:t> UDP. </a:t>
            </a:r>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3739950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defRPr/>
            </a:pPr>
            <a:r>
              <a:rPr lang="en-US" altLang="id-ID" dirty="0">
                <a:solidFill>
                  <a:schemeClr val="tx1">
                    <a:lumMod val="95000"/>
                    <a:lumOff val="5000"/>
                  </a:schemeClr>
                </a:solidFill>
              </a:rPr>
              <a:t>H.323</a:t>
            </a:r>
          </a:p>
        </p:txBody>
      </p:sp>
      <p:sp>
        <p:nvSpPr>
          <p:cNvPr id="30723" name="Rectangle 3"/>
          <p:cNvSpPr>
            <a:spLocks noGrp="1" noChangeArrowheads="1"/>
          </p:cNvSpPr>
          <p:nvPr>
            <p:ph idx="1"/>
          </p:nvPr>
        </p:nvSpPr>
        <p:spPr/>
        <p:txBody>
          <a:bodyPr/>
          <a:lstStyle/>
          <a:p>
            <a:pPr eaLnBrk="1" hangingPunct="1">
              <a:buFont typeface="Wingdings" panose="05000000000000000000" pitchFamily="2" charset="2"/>
              <a:buNone/>
            </a:pPr>
            <a:r>
              <a:rPr lang="en-US" altLang="id-ID" sz="2400" dirty="0"/>
              <a:t>RTCP (RTP Control Protocol)</a:t>
            </a:r>
          </a:p>
          <a:p>
            <a:pPr eaLnBrk="1" hangingPunct="1"/>
            <a:r>
              <a:rPr lang="en-US" altLang="id-ID" sz="2400" dirty="0"/>
              <a:t>RTCP </a:t>
            </a:r>
            <a:r>
              <a:rPr lang="en-US" altLang="id-ID" sz="2400" dirty="0" err="1"/>
              <a:t>mirip</a:t>
            </a:r>
            <a:r>
              <a:rPr lang="en-US" altLang="id-ID" sz="2400" dirty="0"/>
              <a:t> </a:t>
            </a:r>
            <a:r>
              <a:rPr lang="en-US" altLang="id-ID" sz="2400" dirty="0" err="1"/>
              <a:t>dengan</a:t>
            </a:r>
            <a:r>
              <a:rPr lang="en-US" altLang="id-ID" sz="2400" dirty="0"/>
              <a:t> RTP. </a:t>
            </a:r>
            <a:r>
              <a:rPr lang="en-US" altLang="id-ID" sz="2400" dirty="0" err="1"/>
              <a:t>Protokol</a:t>
            </a:r>
            <a:r>
              <a:rPr lang="en-US" altLang="id-ID" sz="2400" dirty="0"/>
              <a:t> </a:t>
            </a:r>
            <a:r>
              <a:rPr lang="en-US" altLang="id-ID" sz="2400" dirty="0" err="1"/>
              <a:t>ini</a:t>
            </a:r>
            <a:r>
              <a:rPr lang="en-US" altLang="id-ID" sz="2400" dirty="0"/>
              <a:t> </a:t>
            </a:r>
            <a:r>
              <a:rPr lang="en-US" altLang="id-ID" sz="2400" dirty="0" err="1"/>
              <a:t>mendefinisikan</a:t>
            </a:r>
            <a:r>
              <a:rPr lang="en-US" altLang="id-ID" sz="2400" dirty="0"/>
              <a:t> </a:t>
            </a:r>
            <a:r>
              <a:rPr lang="en-US" altLang="id-ID" sz="2400" dirty="0" err="1"/>
              <a:t>mekanisme</a:t>
            </a:r>
            <a:r>
              <a:rPr lang="en-US" altLang="id-ID" sz="2400" dirty="0"/>
              <a:t> </a:t>
            </a:r>
            <a:r>
              <a:rPr lang="en-US" altLang="id-ID" sz="2400" dirty="0" err="1"/>
              <a:t>pengawasan</a:t>
            </a:r>
            <a:r>
              <a:rPr lang="en-US" altLang="id-ID" sz="2400" dirty="0"/>
              <a:t> </a:t>
            </a:r>
            <a:r>
              <a:rPr lang="en-US" altLang="id-ID" sz="2400" dirty="0" err="1"/>
              <a:t>terhadap</a:t>
            </a:r>
            <a:r>
              <a:rPr lang="en-US" altLang="id-ID" sz="2400" dirty="0"/>
              <a:t> </a:t>
            </a:r>
            <a:r>
              <a:rPr lang="en-US" altLang="id-ID" sz="2400" dirty="0" err="1"/>
              <a:t>kualitas</a:t>
            </a:r>
            <a:r>
              <a:rPr lang="en-US" altLang="id-ID" sz="2400" dirty="0"/>
              <a:t> </a:t>
            </a:r>
            <a:r>
              <a:rPr lang="en-US" altLang="id-ID" sz="2400" dirty="0" err="1"/>
              <a:t>penerimaan</a:t>
            </a:r>
            <a:r>
              <a:rPr lang="en-US" altLang="id-ID" sz="2400" dirty="0"/>
              <a:t> media yang </a:t>
            </a:r>
            <a:r>
              <a:rPr lang="en-US" altLang="id-ID" sz="2400" dirty="0" err="1"/>
              <a:t>ditransmisikan</a:t>
            </a:r>
            <a:r>
              <a:rPr lang="en-US" altLang="id-ID" sz="2400" dirty="0"/>
              <a:t> </a:t>
            </a:r>
            <a:r>
              <a:rPr lang="en-US" altLang="id-ID" sz="2400" dirty="0" err="1"/>
              <a:t>menggunakan</a:t>
            </a:r>
            <a:r>
              <a:rPr lang="en-US" altLang="id-ID" sz="2400" dirty="0"/>
              <a:t> RTP </a:t>
            </a:r>
            <a:r>
              <a:rPr lang="en-US" altLang="id-ID" sz="2400" dirty="0" err="1"/>
              <a:t>dalam</a:t>
            </a:r>
            <a:r>
              <a:rPr lang="en-US" altLang="id-ID" sz="2400" dirty="0"/>
              <a:t> </a:t>
            </a:r>
            <a:r>
              <a:rPr lang="en-US" altLang="id-ID" sz="2400" dirty="0" err="1"/>
              <a:t>suatu</a:t>
            </a:r>
            <a:r>
              <a:rPr lang="en-US" altLang="id-ID" sz="2400" dirty="0"/>
              <a:t> </a:t>
            </a:r>
            <a:r>
              <a:rPr lang="en-US" altLang="id-ID" sz="2400" dirty="0" err="1"/>
              <a:t>sesi</a:t>
            </a:r>
            <a:r>
              <a:rPr lang="en-US" altLang="id-ID" sz="2400" dirty="0"/>
              <a:t> </a:t>
            </a:r>
            <a:r>
              <a:rPr lang="en-US" altLang="id-ID" sz="2400" i="1" dirty="0"/>
              <a:t>real time</a:t>
            </a:r>
            <a:r>
              <a:rPr lang="en-US" altLang="id-ID" sz="2400" dirty="0"/>
              <a:t>.</a:t>
            </a:r>
          </a:p>
          <a:p>
            <a:pPr eaLnBrk="1" hangingPunct="1">
              <a:buFont typeface="Wingdings" panose="05000000000000000000" pitchFamily="2" charset="2"/>
              <a:buNone/>
            </a:pPr>
            <a:r>
              <a:rPr lang="en-US" altLang="id-ID" sz="2400" dirty="0"/>
              <a:t>T.120</a:t>
            </a:r>
          </a:p>
          <a:p>
            <a:pPr eaLnBrk="1" hangingPunct="1"/>
            <a:r>
              <a:rPr lang="en-US" altLang="id-ID" sz="2400" dirty="0" err="1"/>
              <a:t>Protokol</a:t>
            </a:r>
            <a:r>
              <a:rPr lang="en-US" altLang="id-ID" sz="2400" dirty="0"/>
              <a:t> </a:t>
            </a:r>
            <a:r>
              <a:rPr lang="en-US" altLang="id-ID" sz="2400" dirty="0" err="1"/>
              <a:t>untuk</a:t>
            </a:r>
            <a:r>
              <a:rPr lang="en-US" altLang="id-ID" sz="2400" dirty="0"/>
              <a:t> </a:t>
            </a:r>
            <a:r>
              <a:rPr lang="en-US" altLang="id-ID" sz="2400" dirty="0" err="1"/>
              <a:t>mengatur</a:t>
            </a:r>
            <a:r>
              <a:rPr lang="en-US" altLang="id-ID" sz="2400" dirty="0"/>
              <a:t> </a:t>
            </a:r>
            <a:r>
              <a:rPr lang="en-US" altLang="id-ID" sz="2400" dirty="0" err="1"/>
              <a:t>pertukaran</a:t>
            </a:r>
            <a:r>
              <a:rPr lang="en-US" altLang="id-ID" sz="2400" dirty="0"/>
              <a:t> data </a:t>
            </a:r>
            <a:r>
              <a:rPr lang="en-US" altLang="id-ID" sz="2400" dirty="0" err="1"/>
              <a:t>pada</a:t>
            </a:r>
            <a:r>
              <a:rPr lang="en-US" altLang="id-ID" sz="2400" dirty="0"/>
              <a:t> </a:t>
            </a:r>
            <a:r>
              <a:rPr lang="en-US" altLang="id-ID" sz="2400" dirty="0" err="1"/>
              <a:t>saat</a:t>
            </a:r>
            <a:r>
              <a:rPr lang="en-US" altLang="id-ID" sz="2400" dirty="0"/>
              <a:t> </a:t>
            </a:r>
            <a:r>
              <a:rPr lang="en-US" altLang="id-ID" sz="2400" dirty="0" err="1"/>
              <a:t>terjadi</a:t>
            </a:r>
            <a:r>
              <a:rPr lang="en-US" altLang="id-ID" sz="2400" dirty="0"/>
              <a:t> </a:t>
            </a:r>
            <a:r>
              <a:rPr lang="en-US" altLang="id-ID" sz="2400" dirty="0" err="1"/>
              <a:t>panggilan</a:t>
            </a:r>
            <a:r>
              <a:rPr lang="en-US" altLang="id-ID" sz="2400" dirty="0"/>
              <a:t> multimedia. </a:t>
            </a:r>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4187537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defRPr/>
            </a:pPr>
            <a:r>
              <a:rPr lang="en-US" altLang="id-ID" dirty="0">
                <a:solidFill>
                  <a:schemeClr val="tx1">
                    <a:lumMod val="95000"/>
                    <a:lumOff val="5000"/>
                  </a:schemeClr>
                </a:solidFill>
              </a:rPr>
              <a:t>H.323</a:t>
            </a:r>
          </a:p>
        </p:txBody>
      </p:sp>
      <p:sp>
        <p:nvSpPr>
          <p:cNvPr id="38915" name="Rectangle 3"/>
          <p:cNvSpPr>
            <a:spLocks noGrp="1" noChangeArrowheads="1"/>
          </p:cNvSpPr>
          <p:nvPr>
            <p:ph idx="1"/>
          </p:nvPr>
        </p:nvSpPr>
        <p:spPr/>
        <p:txBody>
          <a:bodyPr>
            <a:normAutofit/>
          </a:bodyPr>
          <a:lstStyle/>
          <a:p>
            <a:pPr marL="457200" indent="-457200">
              <a:buNone/>
              <a:defRPr/>
            </a:pPr>
            <a:r>
              <a:rPr lang="sv-SE" altLang="id-ID" sz="1800" b="1" dirty="0"/>
              <a:t>GATEWAY</a:t>
            </a:r>
            <a:endParaRPr lang="sv-SE" altLang="id-ID" sz="1800" dirty="0"/>
          </a:p>
          <a:p>
            <a:pPr marL="457200" indent="-457200">
              <a:defRPr/>
            </a:pPr>
            <a:r>
              <a:rPr lang="sv-SE" altLang="id-ID" sz="1800" dirty="0"/>
              <a:t>Komponen </a:t>
            </a:r>
            <a:r>
              <a:rPr lang="sv-SE" altLang="id-ID" sz="1800" i="1" dirty="0"/>
              <a:t>gateway</a:t>
            </a:r>
            <a:r>
              <a:rPr lang="sv-SE" altLang="id-ID" sz="1800" dirty="0"/>
              <a:t> menghubungkan jaringan H.323 dengan jaringan berbeda. Fungsi dasar entitas ini menyambungkan terminal H.323 dengan terminal non H.323.</a:t>
            </a:r>
          </a:p>
          <a:p>
            <a:pPr marL="457200" indent="-457200">
              <a:defRPr/>
            </a:pPr>
            <a:r>
              <a:rPr lang="sv-SE" altLang="id-ID" sz="1800" dirty="0"/>
              <a:t>Gateway adalah komponen H.323 yang bertugas melakukan translasi yang tepat antara format transmisi (cotohnya H.225.0 ke/dari H.221) dan antara prosedur komunikasi (contohnya H.245 ke/dari H.242). </a:t>
            </a:r>
            <a:endParaRPr lang="id-ID" altLang="id-ID" sz="1800" dirty="0"/>
          </a:p>
          <a:p>
            <a:pPr marL="457200" indent="-457200">
              <a:lnSpc>
                <a:spcPct val="80000"/>
              </a:lnSpc>
              <a:buNone/>
              <a:defRPr/>
            </a:pPr>
            <a:r>
              <a:rPr lang="sv-SE" altLang="id-ID" sz="1800" b="1" dirty="0"/>
              <a:t>GATEKEEPER</a:t>
            </a:r>
            <a:endParaRPr lang="sv-SE" altLang="id-ID" sz="1800" i="1" dirty="0"/>
          </a:p>
          <a:p>
            <a:pPr marL="457200" indent="-457200">
              <a:lnSpc>
                <a:spcPct val="80000"/>
              </a:lnSpc>
              <a:defRPr/>
            </a:pPr>
            <a:r>
              <a:rPr lang="sv-SE" altLang="id-ID" sz="1800" i="1" dirty="0"/>
              <a:t>Gatekeeper</a:t>
            </a:r>
            <a:r>
              <a:rPr lang="sv-SE" altLang="id-ID" sz="1800" dirty="0"/>
              <a:t> merupakan komponen yang paling penting dalam sistem H.323. Entitas ini merupakan komponen opsional. </a:t>
            </a:r>
          </a:p>
          <a:p>
            <a:pPr marL="457200" indent="-457200">
              <a:lnSpc>
                <a:spcPct val="80000"/>
              </a:lnSpc>
              <a:defRPr/>
            </a:pPr>
            <a:r>
              <a:rPr lang="sv-SE" altLang="id-ID" sz="1800" i="1" dirty="0"/>
              <a:t>Gatekeeper</a:t>
            </a:r>
            <a:r>
              <a:rPr lang="sv-SE" altLang="id-ID" sz="1800" dirty="0"/>
              <a:t> menyediakan layanan </a:t>
            </a:r>
            <a:r>
              <a:rPr lang="sv-SE" altLang="id-ID" sz="1800" i="1" dirty="0"/>
              <a:t>call control</a:t>
            </a:r>
            <a:r>
              <a:rPr lang="sv-SE" altLang="id-ID" sz="1800" dirty="0"/>
              <a:t>, bekerja sama dengan terminal, MCU, </a:t>
            </a:r>
            <a:r>
              <a:rPr lang="sv-SE" altLang="id-ID" sz="1800" i="1" dirty="0"/>
              <a:t>Gateway</a:t>
            </a:r>
            <a:r>
              <a:rPr lang="sv-SE" altLang="id-ID" sz="1800" dirty="0"/>
              <a:t> atau MC. </a:t>
            </a:r>
          </a:p>
          <a:p>
            <a:pPr marL="457200" indent="-457200">
              <a:lnSpc>
                <a:spcPct val="80000"/>
              </a:lnSpc>
              <a:defRPr/>
            </a:pPr>
            <a:r>
              <a:rPr lang="sv-SE" altLang="id-ID" sz="1800" dirty="0"/>
              <a:t>Komponen ini juga dapat melakukan fungsi opsional seperti </a:t>
            </a:r>
            <a:r>
              <a:rPr lang="sv-SE" altLang="id-ID" sz="1800" i="1" dirty="0"/>
              <a:t>Call Control Signalling</a:t>
            </a:r>
            <a:r>
              <a:rPr lang="sv-SE" altLang="id-ID" sz="1800" dirty="0"/>
              <a:t>, </a:t>
            </a:r>
            <a:r>
              <a:rPr lang="sv-SE" altLang="id-ID" sz="1800" i="1" dirty="0"/>
              <a:t>Call Authorization</a:t>
            </a:r>
            <a:r>
              <a:rPr lang="sv-SE" altLang="id-ID" sz="1800" dirty="0"/>
              <a:t>, </a:t>
            </a:r>
            <a:r>
              <a:rPr lang="sv-SE" altLang="id-ID" sz="1800" i="1" dirty="0"/>
              <a:t>Bandwidth Management</a:t>
            </a:r>
            <a:r>
              <a:rPr lang="sv-SE" altLang="id-ID" sz="1800" dirty="0"/>
              <a:t> dan </a:t>
            </a:r>
            <a:r>
              <a:rPr lang="sv-SE" altLang="id-ID" sz="1800" i="1" dirty="0"/>
              <a:t>Call Management</a:t>
            </a:r>
            <a:r>
              <a:rPr lang="sv-SE" altLang="id-ID" sz="1800" dirty="0"/>
              <a:t>.</a:t>
            </a:r>
            <a:endParaRPr lang="en-US" altLang="id-ID" sz="1800" dirty="0"/>
          </a:p>
          <a:p>
            <a:pPr marL="0" indent="0">
              <a:buNone/>
              <a:defRPr/>
            </a:pPr>
            <a:endParaRPr lang="en-US" altLang="id-ID" sz="1350" dirty="0"/>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1222492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defRPr/>
            </a:pPr>
            <a:r>
              <a:rPr lang="en-US" altLang="id-ID" dirty="0">
                <a:solidFill>
                  <a:schemeClr val="tx1">
                    <a:lumMod val="95000"/>
                    <a:lumOff val="5000"/>
                  </a:schemeClr>
                </a:solidFill>
              </a:rPr>
              <a:t>H.323</a:t>
            </a:r>
          </a:p>
        </p:txBody>
      </p:sp>
      <p:pic>
        <p:nvPicPr>
          <p:cNvPr id="327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1600200"/>
            <a:ext cx="578524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2768878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defRPr/>
            </a:pPr>
            <a:r>
              <a:rPr lang="en-US" altLang="id-ID" dirty="0">
                <a:solidFill>
                  <a:schemeClr val="tx1">
                    <a:lumMod val="95000"/>
                    <a:lumOff val="5000"/>
                  </a:schemeClr>
                </a:solidFill>
              </a:rPr>
              <a:t>H.323</a:t>
            </a:r>
          </a:p>
        </p:txBody>
      </p:sp>
      <p:sp>
        <p:nvSpPr>
          <p:cNvPr id="41987" name="Rectangle 3"/>
          <p:cNvSpPr>
            <a:spLocks noGrp="1" noChangeArrowheads="1"/>
          </p:cNvSpPr>
          <p:nvPr>
            <p:ph idx="1"/>
          </p:nvPr>
        </p:nvSpPr>
        <p:spPr>
          <a:xfrm>
            <a:off x="4419601" y="813055"/>
            <a:ext cx="5632449" cy="5222748"/>
          </a:xfrm>
        </p:spPr>
        <p:txBody>
          <a:bodyPr>
            <a:normAutofit lnSpcReduction="10000"/>
          </a:bodyPr>
          <a:lstStyle/>
          <a:p>
            <a:pPr marL="457200" indent="-457200">
              <a:buNone/>
              <a:defRPr/>
            </a:pPr>
            <a:r>
              <a:rPr lang="sv-SE" altLang="id-ID" sz="2000" b="1" dirty="0"/>
              <a:t>MULTIPOINT CONTROL UNIT (MCU)</a:t>
            </a:r>
            <a:endParaRPr lang="fr-FR" altLang="id-ID" sz="2000" dirty="0"/>
          </a:p>
          <a:p>
            <a:pPr marL="457200" indent="-457200">
              <a:defRPr/>
            </a:pPr>
            <a:r>
              <a:rPr lang="fr-FR" altLang="id-ID" sz="2000" dirty="0" err="1"/>
              <a:t>Entitas</a:t>
            </a:r>
            <a:r>
              <a:rPr lang="fr-FR" altLang="id-ID" sz="2000" dirty="0"/>
              <a:t> MCU </a:t>
            </a:r>
            <a:r>
              <a:rPr lang="fr-FR" altLang="id-ID" sz="2000" dirty="0" err="1"/>
              <a:t>adalah</a:t>
            </a:r>
            <a:r>
              <a:rPr lang="fr-FR" altLang="id-ID" sz="2000" dirty="0"/>
              <a:t> </a:t>
            </a:r>
            <a:r>
              <a:rPr lang="fr-FR" altLang="id-ID" sz="2000" dirty="0" err="1"/>
              <a:t>sebuah</a:t>
            </a:r>
            <a:r>
              <a:rPr lang="fr-FR" altLang="id-ID" sz="2000" dirty="0"/>
              <a:t> </a:t>
            </a:r>
            <a:r>
              <a:rPr lang="fr-FR" altLang="id-ID" sz="2000" i="1" dirty="0" err="1"/>
              <a:t>endpoint</a:t>
            </a:r>
            <a:r>
              <a:rPr lang="fr-FR" altLang="id-ID" sz="2000" dirty="0"/>
              <a:t> </a:t>
            </a:r>
            <a:r>
              <a:rPr lang="fr-FR" altLang="id-ID" sz="2000" dirty="0" err="1"/>
              <a:t>pada</a:t>
            </a:r>
            <a:r>
              <a:rPr lang="fr-FR" altLang="id-ID" sz="2000" dirty="0"/>
              <a:t> LAN, </a:t>
            </a:r>
            <a:r>
              <a:rPr lang="fr-FR" altLang="id-ID" sz="2000" dirty="0" err="1"/>
              <a:t>mendukung</a:t>
            </a:r>
            <a:r>
              <a:rPr lang="fr-FR" altLang="id-ID" sz="2000" dirty="0"/>
              <a:t> </a:t>
            </a:r>
            <a:r>
              <a:rPr lang="fr-FR" altLang="id-ID" sz="2000" dirty="0" err="1"/>
              <a:t>konferensi</a:t>
            </a:r>
            <a:r>
              <a:rPr lang="fr-FR" altLang="id-ID" sz="2000" dirty="0"/>
              <a:t> </a:t>
            </a:r>
            <a:r>
              <a:rPr lang="fr-FR" altLang="id-ID" sz="2000" i="1" dirty="0"/>
              <a:t>point-to-point</a:t>
            </a:r>
            <a:r>
              <a:rPr lang="fr-FR" altLang="id-ID" sz="2000" dirty="0"/>
              <a:t> dan </a:t>
            </a:r>
            <a:r>
              <a:rPr lang="fr-FR" altLang="id-ID" sz="2000" i="1" dirty="0"/>
              <a:t>multipoint</a:t>
            </a:r>
            <a:r>
              <a:rPr lang="fr-FR" altLang="id-ID" sz="2000" dirty="0"/>
              <a:t>. </a:t>
            </a:r>
          </a:p>
          <a:p>
            <a:pPr marL="457200" indent="-457200">
              <a:defRPr/>
            </a:pPr>
            <a:r>
              <a:rPr lang="fr-FR" altLang="id-ID" sz="2000" dirty="0" err="1"/>
              <a:t>Terdiri</a:t>
            </a:r>
            <a:r>
              <a:rPr lang="fr-FR" altLang="id-ID" sz="2000" dirty="0"/>
              <a:t> dari </a:t>
            </a:r>
            <a:r>
              <a:rPr lang="fr-FR" altLang="id-ID" sz="2000" i="1" dirty="0" err="1"/>
              <a:t>Multopoint</a:t>
            </a:r>
            <a:r>
              <a:rPr lang="fr-FR" altLang="id-ID" sz="2000" i="1" dirty="0"/>
              <a:t> Controller</a:t>
            </a:r>
            <a:r>
              <a:rPr lang="fr-FR" altLang="id-ID" sz="2000" dirty="0"/>
              <a:t> </a:t>
            </a:r>
            <a:r>
              <a:rPr lang="fr-FR" altLang="id-ID" sz="2000" dirty="0" err="1"/>
              <a:t>atau</a:t>
            </a:r>
            <a:r>
              <a:rPr lang="fr-FR" altLang="id-ID" sz="2000" dirty="0"/>
              <a:t> MC dan </a:t>
            </a:r>
            <a:r>
              <a:rPr lang="fr-FR" altLang="id-ID" sz="2000" dirty="0" err="1"/>
              <a:t>opsional</a:t>
            </a:r>
            <a:r>
              <a:rPr lang="fr-FR" altLang="id-ID" sz="2000" dirty="0"/>
              <a:t> </a:t>
            </a:r>
            <a:r>
              <a:rPr lang="fr-FR" altLang="id-ID" sz="2000" i="1" dirty="0"/>
              <a:t>Multipoint Processor</a:t>
            </a:r>
            <a:r>
              <a:rPr lang="fr-FR" altLang="id-ID" sz="2000" dirty="0"/>
              <a:t> </a:t>
            </a:r>
            <a:r>
              <a:rPr lang="fr-FR" altLang="id-ID" sz="2000" dirty="0" err="1"/>
              <a:t>atau</a:t>
            </a:r>
            <a:r>
              <a:rPr lang="fr-FR" altLang="id-ID" sz="2000" dirty="0"/>
              <a:t> MP. </a:t>
            </a:r>
            <a:endParaRPr lang="id-ID" altLang="id-ID" sz="2000" dirty="0"/>
          </a:p>
          <a:p>
            <a:pPr marL="0" indent="0">
              <a:buNone/>
              <a:defRPr/>
            </a:pPr>
            <a:r>
              <a:rPr lang="fr-FR" altLang="id-ID" sz="2000" b="1" i="1" dirty="0"/>
              <a:t>Multipoint Controller</a:t>
            </a:r>
            <a:r>
              <a:rPr lang="fr-FR" altLang="id-ID" sz="2000" b="1" dirty="0"/>
              <a:t> </a:t>
            </a:r>
            <a:r>
              <a:rPr lang="fr-FR" altLang="id-ID" sz="2000" dirty="0" err="1"/>
              <a:t>bertanggung</a:t>
            </a:r>
            <a:r>
              <a:rPr lang="fr-FR" altLang="id-ID" sz="2000" dirty="0"/>
              <a:t> </a:t>
            </a:r>
            <a:r>
              <a:rPr lang="fr-FR" altLang="id-ID" sz="2000" dirty="0" err="1"/>
              <a:t>jawab</a:t>
            </a:r>
            <a:r>
              <a:rPr lang="fr-FR" altLang="id-ID" sz="2000" dirty="0"/>
              <a:t> </a:t>
            </a:r>
            <a:r>
              <a:rPr lang="fr-FR" altLang="id-ID" sz="2000" dirty="0" err="1"/>
              <a:t>atas</a:t>
            </a:r>
            <a:r>
              <a:rPr lang="fr-FR" altLang="id-ID" sz="2000" dirty="0"/>
              <a:t> </a:t>
            </a:r>
            <a:r>
              <a:rPr lang="fr-FR" altLang="id-ID" sz="2000" dirty="0" err="1"/>
              <a:t>determinasi</a:t>
            </a:r>
            <a:r>
              <a:rPr lang="fr-FR" altLang="id-ID" sz="2000" dirty="0"/>
              <a:t> </a:t>
            </a:r>
            <a:r>
              <a:rPr lang="fr-FR" altLang="id-ID" sz="2000" dirty="0" err="1"/>
              <a:t>kapabilitas</a:t>
            </a:r>
            <a:r>
              <a:rPr lang="fr-FR" altLang="id-ID" sz="2000" dirty="0"/>
              <a:t> </a:t>
            </a:r>
            <a:r>
              <a:rPr lang="fr-FR" altLang="id-ID" sz="2000" dirty="0" err="1"/>
              <a:t>umum</a:t>
            </a:r>
            <a:r>
              <a:rPr lang="fr-FR" altLang="id-ID" sz="2000" dirty="0"/>
              <a:t> </a:t>
            </a:r>
            <a:r>
              <a:rPr lang="fr-FR" altLang="id-ID" sz="2000" dirty="0" err="1"/>
              <a:t>untuk</a:t>
            </a:r>
            <a:r>
              <a:rPr lang="fr-FR" altLang="id-ID" sz="2000" dirty="0"/>
              <a:t> </a:t>
            </a:r>
            <a:r>
              <a:rPr lang="fr-FR" altLang="id-ID" sz="2000" i="1" dirty="0"/>
              <a:t>audio</a:t>
            </a:r>
            <a:r>
              <a:rPr lang="fr-FR" altLang="id-ID" sz="2000" dirty="0"/>
              <a:t> dan </a:t>
            </a:r>
            <a:r>
              <a:rPr lang="fr-FR" altLang="id-ID" sz="2000" i="1" dirty="0" err="1"/>
              <a:t>video</a:t>
            </a:r>
            <a:r>
              <a:rPr lang="fr-FR" altLang="id-ID" sz="2000" dirty="0"/>
              <a:t> </a:t>
            </a:r>
            <a:r>
              <a:rPr lang="fr-FR" altLang="id-ID" sz="2000" i="1" dirty="0" err="1"/>
              <a:t>processing</a:t>
            </a:r>
            <a:r>
              <a:rPr lang="fr-FR" altLang="id-ID" sz="2000" dirty="0"/>
              <a:t> </a:t>
            </a:r>
            <a:r>
              <a:rPr lang="fr-FR" altLang="id-ID" sz="2000" dirty="0" err="1"/>
              <a:t>antara</a:t>
            </a:r>
            <a:r>
              <a:rPr lang="fr-FR" altLang="id-ID" sz="2000" dirty="0"/>
              <a:t> </a:t>
            </a:r>
            <a:r>
              <a:rPr lang="fr-FR" altLang="id-ID" sz="2000" dirty="0" err="1"/>
              <a:t>semua</a:t>
            </a:r>
            <a:r>
              <a:rPr lang="fr-FR" altLang="id-ID" sz="2000" dirty="0"/>
              <a:t> terminal, </a:t>
            </a:r>
            <a:r>
              <a:rPr lang="fr-FR" altLang="id-ID" sz="2000" dirty="0" err="1"/>
              <a:t>menyediakan</a:t>
            </a:r>
            <a:r>
              <a:rPr lang="fr-FR" altLang="id-ID" sz="2000" dirty="0"/>
              <a:t> </a:t>
            </a:r>
            <a:r>
              <a:rPr lang="fr-FR" altLang="id-ID" sz="2000" dirty="0" err="1"/>
              <a:t>fungsi</a:t>
            </a:r>
            <a:r>
              <a:rPr lang="fr-FR" altLang="id-ID" sz="2000" dirty="0"/>
              <a:t> </a:t>
            </a:r>
            <a:r>
              <a:rPr lang="fr-FR" altLang="id-ID" sz="2000" dirty="0" err="1"/>
              <a:t>kontrol</a:t>
            </a:r>
            <a:r>
              <a:rPr lang="fr-FR" altLang="id-ID" sz="2000" dirty="0"/>
              <a:t> </a:t>
            </a:r>
            <a:r>
              <a:rPr lang="fr-FR" altLang="id-ID" sz="2000" dirty="0" err="1"/>
              <a:t>untuk</a:t>
            </a:r>
            <a:r>
              <a:rPr lang="fr-FR" altLang="id-ID" sz="2000" dirty="0"/>
              <a:t> </a:t>
            </a:r>
            <a:r>
              <a:rPr lang="fr-FR" altLang="id-ID" sz="2000" i="1" dirty="0" err="1"/>
              <a:t>endpoint</a:t>
            </a:r>
            <a:r>
              <a:rPr lang="fr-FR" altLang="id-ID" sz="2000" dirty="0"/>
              <a:t> </a:t>
            </a:r>
            <a:r>
              <a:rPr lang="fr-FR" altLang="id-ID" sz="2000" dirty="0" err="1"/>
              <a:t>dalam</a:t>
            </a:r>
            <a:r>
              <a:rPr lang="fr-FR" altLang="id-ID" sz="2000" dirty="0"/>
              <a:t> </a:t>
            </a:r>
            <a:r>
              <a:rPr lang="fr-FR" altLang="id-ID" sz="2000" dirty="0" err="1"/>
              <a:t>sebuah</a:t>
            </a:r>
            <a:r>
              <a:rPr lang="fr-FR" altLang="id-ID" sz="2000" dirty="0"/>
              <a:t> </a:t>
            </a:r>
            <a:r>
              <a:rPr lang="fr-FR" altLang="id-ID" sz="2000" dirty="0" err="1"/>
              <a:t>konferensi</a:t>
            </a:r>
            <a:r>
              <a:rPr lang="fr-FR" altLang="id-ID" sz="2000" dirty="0"/>
              <a:t> </a:t>
            </a:r>
            <a:r>
              <a:rPr lang="fr-FR" altLang="id-ID" sz="2000" i="1" dirty="0"/>
              <a:t>multipoint</a:t>
            </a:r>
            <a:r>
              <a:rPr lang="fr-FR" altLang="id-ID" sz="2000" dirty="0"/>
              <a:t> dan </a:t>
            </a:r>
            <a:r>
              <a:rPr lang="fr-FR" altLang="id-ID" sz="2000" dirty="0" err="1"/>
              <a:t>membawa</a:t>
            </a:r>
            <a:r>
              <a:rPr lang="fr-FR" altLang="id-ID" sz="2000" dirty="0"/>
              <a:t> </a:t>
            </a:r>
            <a:r>
              <a:rPr lang="fr-FR" altLang="id-ID" sz="2000" dirty="0" err="1"/>
              <a:t>pargantian</a:t>
            </a:r>
            <a:r>
              <a:rPr lang="fr-FR" altLang="id-ID" sz="2000" dirty="0"/>
              <a:t> </a:t>
            </a:r>
            <a:r>
              <a:rPr lang="fr-FR" altLang="id-ID" sz="2000" dirty="0" err="1"/>
              <a:t>kapabilitas</a:t>
            </a:r>
            <a:r>
              <a:rPr lang="fr-FR" altLang="id-ID" sz="2000" dirty="0"/>
              <a:t>, </a:t>
            </a:r>
            <a:r>
              <a:rPr lang="fr-FR" altLang="id-ID" sz="2000" dirty="0" err="1"/>
              <a:t>serta</a:t>
            </a:r>
            <a:r>
              <a:rPr lang="fr-FR" altLang="id-ID" sz="2000" dirty="0"/>
              <a:t> </a:t>
            </a:r>
            <a:r>
              <a:rPr lang="fr-FR" altLang="id-ID" sz="2000" dirty="0" err="1"/>
              <a:t>mengatur</a:t>
            </a:r>
            <a:r>
              <a:rPr lang="fr-FR" altLang="id-ID" sz="2000" dirty="0"/>
              <a:t> mode </a:t>
            </a:r>
            <a:r>
              <a:rPr lang="fr-FR" altLang="id-ID" sz="2000" dirty="0" err="1"/>
              <a:t>operasi</a:t>
            </a:r>
            <a:r>
              <a:rPr lang="fr-FR" altLang="id-ID" sz="2000" dirty="0"/>
              <a:t> </a:t>
            </a:r>
            <a:r>
              <a:rPr lang="fr-FR" altLang="id-ID" sz="2000" dirty="0" err="1"/>
              <a:t>umum</a:t>
            </a:r>
            <a:r>
              <a:rPr lang="fr-FR" altLang="id-ID" sz="2000" dirty="0"/>
              <a:t> </a:t>
            </a:r>
            <a:r>
              <a:rPr lang="fr-FR" altLang="id-ID" sz="2000" dirty="0" err="1"/>
              <a:t>untuk</a:t>
            </a:r>
            <a:r>
              <a:rPr lang="fr-FR" altLang="id-ID" sz="2000" dirty="0"/>
              <a:t> </a:t>
            </a:r>
            <a:r>
              <a:rPr lang="fr-FR" altLang="id-ID" sz="2000" dirty="0" err="1"/>
              <a:t>transmisi</a:t>
            </a:r>
            <a:r>
              <a:rPr lang="fr-FR" altLang="id-ID" sz="2000" dirty="0"/>
              <a:t> </a:t>
            </a:r>
            <a:r>
              <a:rPr lang="fr-FR" altLang="id-ID" sz="2000" i="1" dirty="0" err="1"/>
              <a:t>stream</a:t>
            </a:r>
            <a:r>
              <a:rPr lang="fr-FR" altLang="id-ID" sz="2000" dirty="0"/>
              <a:t> </a:t>
            </a:r>
            <a:r>
              <a:rPr lang="fr-FR" altLang="id-ID" sz="2000" dirty="0" err="1"/>
              <a:t>multimedia</a:t>
            </a:r>
            <a:r>
              <a:rPr lang="fr-FR" altLang="id-ID" sz="2000" dirty="0"/>
              <a:t> </a:t>
            </a:r>
            <a:r>
              <a:rPr lang="fr-FR" altLang="id-ID" sz="2000" dirty="0" err="1"/>
              <a:t>antara</a:t>
            </a:r>
            <a:r>
              <a:rPr lang="fr-FR" altLang="id-ID" sz="2000" dirty="0"/>
              <a:t> </a:t>
            </a:r>
            <a:r>
              <a:rPr lang="fr-FR" altLang="id-ID" sz="2000" i="1" dirty="0" err="1"/>
              <a:t>endpoint</a:t>
            </a:r>
            <a:r>
              <a:rPr lang="fr-FR" altLang="id-ID" sz="2000" dirty="0"/>
              <a:t>.</a:t>
            </a:r>
            <a:endParaRPr lang="id-ID" altLang="id-ID" sz="2000" dirty="0"/>
          </a:p>
          <a:p>
            <a:pPr marL="342900" indent="-342900">
              <a:buFont typeface="Arial" panose="020B0604020202020204" pitchFamily="34" charset="0"/>
              <a:buChar char="•"/>
              <a:defRPr/>
            </a:pPr>
            <a:r>
              <a:rPr lang="fr-FR" altLang="id-ID" sz="2000" dirty="0"/>
              <a:t>MC </a:t>
            </a:r>
            <a:r>
              <a:rPr lang="fr-FR" altLang="id-ID" sz="2000" dirty="0" err="1"/>
              <a:t>tidak</a:t>
            </a:r>
            <a:r>
              <a:rPr lang="fr-FR" altLang="id-ID" sz="2000" dirty="0"/>
              <a:t> </a:t>
            </a:r>
            <a:r>
              <a:rPr lang="fr-FR" altLang="id-ID" sz="2000" dirty="0" err="1"/>
              <a:t>berurusan</a:t>
            </a:r>
            <a:r>
              <a:rPr lang="fr-FR" altLang="id-ID" sz="2000" dirty="0"/>
              <a:t> </a:t>
            </a:r>
            <a:r>
              <a:rPr lang="fr-FR" altLang="id-ID" sz="2000" dirty="0" err="1"/>
              <a:t>langsung</a:t>
            </a:r>
            <a:r>
              <a:rPr lang="fr-FR" altLang="id-ID" sz="2000" dirty="0"/>
              <a:t> </a:t>
            </a:r>
            <a:r>
              <a:rPr lang="fr-FR" altLang="id-ID" sz="2000" dirty="0" err="1"/>
              <a:t>dengan</a:t>
            </a:r>
            <a:r>
              <a:rPr lang="fr-FR" altLang="id-ID" sz="2000" dirty="0"/>
              <a:t> </a:t>
            </a:r>
            <a:r>
              <a:rPr lang="fr-FR" altLang="id-ID" sz="2000" dirty="0" err="1"/>
              <a:t>beberapa</a:t>
            </a:r>
            <a:r>
              <a:rPr lang="fr-FR" altLang="id-ID" sz="2000" dirty="0"/>
              <a:t> </a:t>
            </a:r>
            <a:r>
              <a:rPr lang="fr-FR" altLang="id-ID" sz="2000" dirty="0" err="1"/>
              <a:t>stream</a:t>
            </a:r>
            <a:r>
              <a:rPr lang="fr-FR" altLang="id-ID" sz="2000" dirty="0"/>
              <a:t> media. Hal </a:t>
            </a:r>
            <a:r>
              <a:rPr lang="fr-FR" altLang="id-ID" sz="2000" dirty="0" err="1"/>
              <a:t>ini</a:t>
            </a:r>
            <a:r>
              <a:rPr lang="fr-FR" altLang="id-ID" sz="2000" dirty="0"/>
              <a:t> </a:t>
            </a:r>
            <a:r>
              <a:rPr lang="fr-FR" altLang="id-ID" sz="2000" dirty="0" err="1"/>
              <a:t>ditangani</a:t>
            </a:r>
            <a:r>
              <a:rPr lang="fr-FR" altLang="id-ID" sz="2000" dirty="0"/>
              <a:t> </a:t>
            </a:r>
            <a:r>
              <a:rPr lang="fr-FR" altLang="id-ID" sz="2000" dirty="0" err="1"/>
              <a:t>oleh</a:t>
            </a:r>
            <a:r>
              <a:rPr lang="fr-FR" altLang="id-ID" sz="2000" dirty="0"/>
              <a:t> MP, </a:t>
            </a:r>
            <a:r>
              <a:rPr lang="fr-FR" altLang="id-ID" sz="2000" dirty="0" err="1"/>
              <a:t>bagian</a:t>
            </a:r>
            <a:r>
              <a:rPr lang="fr-FR" altLang="id-ID" sz="2000" dirty="0"/>
              <a:t> yang </a:t>
            </a:r>
            <a:r>
              <a:rPr lang="fr-FR" altLang="id-ID" sz="2000" dirty="0" err="1"/>
              <a:t>mencampur</a:t>
            </a:r>
            <a:r>
              <a:rPr lang="fr-FR" altLang="id-ID" sz="2000" dirty="0"/>
              <a:t>, </a:t>
            </a:r>
            <a:r>
              <a:rPr lang="fr-FR" altLang="id-ID" sz="2000" dirty="0" err="1"/>
              <a:t>memindahkan</a:t>
            </a:r>
            <a:r>
              <a:rPr lang="fr-FR" altLang="id-ID" sz="2000" dirty="0"/>
              <a:t>, dan </a:t>
            </a:r>
            <a:r>
              <a:rPr lang="fr-FR" altLang="id-ID" sz="2000" dirty="0" err="1"/>
              <a:t>memproses</a:t>
            </a:r>
            <a:r>
              <a:rPr lang="fr-FR" altLang="id-ID" sz="2000" dirty="0"/>
              <a:t> audio, </a:t>
            </a:r>
            <a:r>
              <a:rPr lang="fr-FR" altLang="id-ID" sz="2000" dirty="0" err="1"/>
              <a:t>video</a:t>
            </a:r>
            <a:r>
              <a:rPr lang="fr-FR" altLang="id-ID" sz="2000" dirty="0"/>
              <a:t> dan/</a:t>
            </a:r>
            <a:r>
              <a:rPr lang="fr-FR" altLang="id-ID" sz="2000" dirty="0" err="1"/>
              <a:t>atau</a:t>
            </a:r>
            <a:r>
              <a:rPr lang="fr-FR" altLang="id-ID" sz="2000" dirty="0"/>
              <a:t> bit-bit data.</a:t>
            </a:r>
            <a:endParaRPr lang="fr-FR" altLang="id-ID" sz="1350" dirty="0"/>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149689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altLang="id-ID" b="1" dirty="0">
                <a:solidFill>
                  <a:schemeClr val="tx1">
                    <a:lumMod val="95000"/>
                    <a:lumOff val="5000"/>
                  </a:schemeClr>
                </a:solidFill>
              </a:rPr>
              <a:t>SIP</a:t>
            </a:r>
          </a:p>
        </p:txBody>
      </p:sp>
      <p:sp>
        <p:nvSpPr>
          <p:cNvPr id="45059" name="Rectangle 3"/>
          <p:cNvSpPr>
            <a:spLocks noGrp="1" noChangeArrowheads="1"/>
          </p:cNvSpPr>
          <p:nvPr>
            <p:ph idx="1"/>
          </p:nvPr>
        </p:nvSpPr>
        <p:spPr>
          <a:xfrm>
            <a:off x="4343401" y="762000"/>
            <a:ext cx="6000749" cy="5334000"/>
          </a:xfrm>
        </p:spPr>
        <p:txBody>
          <a:bodyPr>
            <a:normAutofit/>
          </a:bodyPr>
          <a:lstStyle/>
          <a:p>
            <a:pPr marL="285750" indent="-285750">
              <a:buFont typeface="Arial" panose="020B0604020202020204" pitchFamily="34" charset="0"/>
              <a:buChar char="•"/>
              <a:defRPr/>
            </a:pPr>
            <a:r>
              <a:rPr lang="en-US" altLang="id-ID" sz="2000" dirty="0"/>
              <a:t>SIP </a:t>
            </a:r>
            <a:r>
              <a:rPr lang="en-US" altLang="id-ID" sz="2000" dirty="0" err="1"/>
              <a:t>adalah</a:t>
            </a:r>
            <a:r>
              <a:rPr lang="en-US" altLang="id-ID" sz="2000" dirty="0"/>
              <a:t> </a:t>
            </a:r>
            <a:r>
              <a:rPr lang="en-US" altLang="id-ID" sz="2000" i="1" dirty="0"/>
              <a:t>peer</a:t>
            </a:r>
            <a:r>
              <a:rPr lang="en-US" altLang="id-ID" sz="2000" dirty="0"/>
              <a:t>-</a:t>
            </a:r>
            <a:r>
              <a:rPr lang="en-US" altLang="id-ID" sz="2000" i="1" dirty="0"/>
              <a:t>to</a:t>
            </a:r>
            <a:r>
              <a:rPr lang="en-US" altLang="id-ID" sz="2000" dirty="0"/>
              <a:t>-</a:t>
            </a:r>
            <a:r>
              <a:rPr lang="en-US" altLang="id-ID" sz="2000" i="1" dirty="0"/>
              <a:t>peer</a:t>
            </a:r>
            <a:r>
              <a:rPr lang="en-US" altLang="id-ID" sz="2000" dirty="0"/>
              <a:t> </a:t>
            </a:r>
            <a:r>
              <a:rPr lang="en-US" altLang="id-ID" sz="2000" i="1" dirty="0"/>
              <a:t>signaling</a:t>
            </a:r>
            <a:r>
              <a:rPr lang="en-US" altLang="id-ID" sz="2000" dirty="0"/>
              <a:t> </a:t>
            </a:r>
            <a:r>
              <a:rPr lang="en-US" altLang="id-ID" sz="2000" dirty="0" err="1"/>
              <a:t>protokol</a:t>
            </a:r>
            <a:r>
              <a:rPr lang="en-US" altLang="id-ID" sz="2000" dirty="0"/>
              <a:t>, </a:t>
            </a:r>
            <a:r>
              <a:rPr lang="en-US" altLang="id-ID" sz="2000" dirty="0" err="1"/>
              <a:t>dikembangkan</a:t>
            </a:r>
            <a:r>
              <a:rPr lang="en-US" altLang="id-ID" sz="2000" dirty="0"/>
              <a:t> </a:t>
            </a:r>
            <a:r>
              <a:rPr lang="en-US" altLang="id-ID" sz="2000" dirty="0" err="1"/>
              <a:t>oleh</a:t>
            </a:r>
            <a:r>
              <a:rPr lang="en-US" altLang="id-ID" sz="2000" dirty="0"/>
              <a:t> </a:t>
            </a:r>
            <a:r>
              <a:rPr lang="en-US" altLang="id-ID" sz="2000" i="1" dirty="0"/>
              <a:t>Internet Engineering Task Force</a:t>
            </a:r>
            <a:r>
              <a:rPr lang="en-US" altLang="id-ID" sz="2000" dirty="0"/>
              <a:t> (IETF), yang </a:t>
            </a:r>
            <a:r>
              <a:rPr lang="en-US" altLang="id-ID" sz="2000" dirty="0" err="1"/>
              <a:t>mengijinkan</a:t>
            </a:r>
            <a:r>
              <a:rPr lang="en-US" altLang="id-ID" sz="2000" dirty="0"/>
              <a:t> </a:t>
            </a:r>
            <a:r>
              <a:rPr lang="en-US" altLang="id-ID" sz="2000" i="1" dirty="0"/>
              <a:t>endpoint</a:t>
            </a:r>
            <a:r>
              <a:rPr lang="en-US" altLang="id-ID" sz="2000" dirty="0"/>
              <a:t>-</a:t>
            </a:r>
            <a:r>
              <a:rPr lang="en-US" altLang="id-ID" sz="2000" dirty="0" err="1"/>
              <a:t>nya</a:t>
            </a:r>
            <a:r>
              <a:rPr lang="en-US" altLang="id-ID" sz="2000" dirty="0"/>
              <a:t> </a:t>
            </a:r>
            <a:r>
              <a:rPr lang="en-US" altLang="id-ID" sz="2000" dirty="0" err="1"/>
              <a:t>untuk</a:t>
            </a:r>
            <a:r>
              <a:rPr lang="en-US" altLang="id-ID" sz="2000" dirty="0"/>
              <a:t> </a:t>
            </a:r>
            <a:r>
              <a:rPr lang="en-US" altLang="id-ID" sz="2000" dirty="0" err="1"/>
              <a:t>memulai</a:t>
            </a:r>
            <a:r>
              <a:rPr lang="en-US" altLang="id-ID" sz="2000" dirty="0"/>
              <a:t> </a:t>
            </a:r>
            <a:r>
              <a:rPr lang="en-US" altLang="id-ID" sz="2000" dirty="0" err="1"/>
              <a:t>dan</a:t>
            </a:r>
            <a:r>
              <a:rPr lang="en-US" altLang="id-ID" sz="2000" dirty="0"/>
              <a:t> </a:t>
            </a:r>
            <a:r>
              <a:rPr lang="en-US" altLang="id-ID" sz="2000" dirty="0" err="1"/>
              <a:t>mengakhiri</a:t>
            </a:r>
            <a:r>
              <a:rPr lang="en-US" altLang="id-ID" sz="2000" dirty="0"/>
              <a:t> </a:t>
            </a:r>
            <a:r>
              <a:rPr lang="en-US" altLang="id-ID" sz="2000" i="1" dirty="0"/>
              <a:t>sessions</a:t>
            </a:r>
            <a:r>
              <a:rPr lang="en-US" altLang="id-ID" sz="2000" dirty="0"/>
              <a:t> </a:t>
            </a:r>
            <a:r>
              <a:rPr lang="en-US" altLang="id-ID" sz="2000" dirty="0" err="1"/>
              <a:t>komunikasi</a:t>
            </a:r>
            <a:r>
              <a:rPr lang="en-US" altLang="id-ID" sz="2000" dirty="0"/>
              <a:t>. </a:t>
            </a:r>
            <a:endParaRPr lang="id-ID" altLang="id-ID" sz="2000" dirty="0"/>
          </a:p>
          <a:p>
            <a:pPr marL="297656" indent="-297656">
              <a:buFont typeface="Arial" panose="020B0604020202020204" pitchFamily="34" charset="0"/>
              <a:buChar char="•"/>
              <a:defRPr/>
            </a:pPr>
            <a:r>
              <a:rPr lang="en-US" altLang="id-ID" sz="2000" dirty="0" err="1"/>
              <a:t>Protokol</a:t>
            </a:r>
            <a:r>
              <a:rPr lang="en-US" altLang="id-ID" sz="2000" dirty="0"/>
              <a:t> </a:t>
            </a:r>
            <a:r>
              <a:rPr lang="en-US" altLang="id-ID" sz="2000" dirty="0" err="1"/>
              <a:t>ini</a:t>
            </a:r>
            <a:r>
              <a:rPr lang="en-US" altLang="id-ID" sz="2000" dirty="0"/>
              <a:t> </a:t>
            </a:r>
            <a:r>
              <a:rPr lang="en-US" altLang="id-ID" sz="2000" dirty="0" err="1"/>
              <a:t>didefinisikan</a:t>
            </a:r>
            <a:r>
              <a:rPr lang="en-US" altLang="id-ID" sz="2000" dirty="0"/>
              <a:t> pada RFC 2543 dan </a:t>
            </a:r>
            <a:r>
              <a:rPr lang="en-US" altLang="id-ID" sz="2000" dirty="0" err="1"/>
              <a:t>menyertakan</a:t>
            </a:r>
            <a:r>
              <a:rPr lang="en-US" altLang="id-ID" sz="2000" dirty="0"/>
              <a:t> </a:t>
            </a:r>
            <a:r>
              <a:rPr lang="en-US" altLang="id-ID" sz="2000" dirty="0" err="1"/>
              <a:t>elemen</a:t>
            </a:r>
            <a:r>
              <a:rPr lang="en-US" altLang="id-ID" sz="2000" dirty="0"/>
              <a:t> </a:t>
            </a:r>
            <a:r>
              <a:rPr lang="en-US" altLang="id-ID" sz="2000" dirty="0" err="1"/>
              <a:t>protokol</a:t>
            </a:r>
            <a:r>
              <a:rPr lang="en-US" altLang="id-ID" sz="2000" dirty="0"/>
              <a:t> lain yang </a:t>
            </a:r>
            <a:r>
              <a:rPr lang="en-US" altLang="id-ID" sz="2000" dirty="0" err="1"/>
              <a:t>dikembangkan</a:t>
            </a:r>
            <a:r>
              <a:rPr lang="en-US" altLang="id-ID" sz="2000" dirty="0"/>
              <a:t> IETF, </a:t>
            </a:r>
            <a:r>
              <a:rPr lang="en-US" altLang="id-ID" sz="2000" dirty="0" err="1"/>
              <a:t>mencakup</a:t>
            </a:r>
            <a:r>
              <a:rPr lang="en-US" altLang="id-ID" sz="2000" dirty="0"/>
              <a:t> </a:t>
            </a:r>
            <a:r>
              <a:rPr lang="en-US" altLang="id-ID" sz="2000" i="1" dirty="0"/>
              <a:t>Hypertext Transfer </a:t>
            </a:r>
            <a:r>
              <a:rPr lang="en-US" altLang="id-ID" sz="2000" i="1" dirty="0" err="1"/>
              <a:t>Protokol</a:t>
            </a:r>
            <a:r>
              <a:rPr lang="en-US" altLang="id-ID" sz="2000" dirty="0"/>
              <a:t> (HTTP) yang </a:t>
            </a:r>
            <a:r>
              <a:rPr lang="en-US" altLang="id-ID" sz="2000" dirty="0" err="1"/>
              <a:t>diuraikan</a:t>
            </a:r>
            <a:r>
              <a:rPr lang="en-US" altLang="id-ID" sz="2000" dirty="0"/>
              <a:t> pada RFC 2068, </a:t>
            </a:r>
            <a:r>
              <a:rPr lang="en-US" altLang="id-ID" sz="2000" i="1" dirty="0"/>
              <a:t>Simple Mail Transfer </a:t>
            </a:r>
            <a:r>
              <a:rPr lang="en-US" altLang="id-ID" sz="2000" i="1" dirty="0" err="1"/>
              <a:t>Protokol</a:t>
            </a:r>
            <a:r>
              <a:rPr lang="en-US" altLang="id-ID" sz="2000" dirty="0"/>
              <a:t> (SMTP) yang </a:t>
            </a:r>
            <a:r>
              <a:rPr lang="en-US" altLang="id-ID" sz="2000" dirty="0" err="1"/>
              <a:t>diuraikan</a:t>
            </a:r>
            <a:r>
              <a:rPr lang="en-US" altLang="id-ID" sz="2000" dirty="0"/>
              <a:t> pada RFC 2821, dan </a:t>
            </a:r>
            <a:r>
              <a:rPr lang="en-US" altLang="id-ID" sz="2000" i="1" dirty="0"/>
              <a:t>Session Description </a:t>
            </a:r>
            <a:r>
              <a:rPr lang="en-US" altLang="id-ID" sz="2000" i="1" dirty="0" err="1"/>
              <a:t>Protokol</a:t>
            </a:r>
            <a:r>
              <a:rPr lang="en-US" altLang="id-ID" sz="2000" dirty="0"/>
              <a:t> (SDP) yang </a:t>
            </a:r>
            <a:r>
              <a:rPr lang="en-US" altLang="id-ID" sz="2000" dirty="0" err="1"/>
              <a:t>diuraikan</a:t>
            </a:r>
            <a:r>
              <a:rPr lang="en-US" altLang="id-ID" sz="2000" dirty="0"/>
              <a:t> pada RFC 2327 </a:t>
            </a:r>
            <a:endParaRPr lang="en-US" altLang="id-ID" sz="1350" dirty="0"/>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563707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2667002" y="273960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1350"/>
          </a:p>
        </p:txBody>
      </p:sp>
      <p:graphicFrame>
        <p:nvGraphicFramePr>
          <p:cNvPr id="35843" name="Object 4"/>
          <p:cNvGraphicFramePr>
            <a:graphicFrameLocks noChangeAspect="1"/>
          </p:cNvGraphicFramePr>
          <p:nvPr>
            <p:extLst>
              <p:ext uri="{D42A27DB-BD31-4B8C-83A1-F6EECF244321}">
                <p14:modId xmlns:p14="http://schemas.microsoft.com/office/powerpoint/2010/main" val="2219389646"/>
              </p:ext>
            </p:extLst>
          </p:nvPr>
        </p:nvGraphicFramePr>
        <p:xfrm>
          <a:off x="4364567" y="1295400"/>
          <a:ext cx="5909340" cy="4229100"/>
        </p:xfrm>
        <a:graphic>
          <a:graphicData uri="http://schemas.openxmlformats.org/presentationml/2006/ole">
            <mc:AlternateContent xmlns:mc="http://schemas.openxmlformats.org/markup-compatibility/2006">
              <mc:Choice xmlns:v="urn:schemas-microsoft-com:vml" Requires="v">
                <p:oleObj spid="_x0000_s5158" r:id="rId3" imgW="4964887" imgH="4938065" progId="Visio.Drawing.6">
                  <p:embed/>
                </p:oleObj>
              </mc:Choice>
              <mc:Fallback>
                <p:oleObj r:id="rId3" imgW="4964887" imgH="4938065"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567" y="1295400"/>
                        <a:ext cx="5909340" cy="4229100"/>
                      </a:xfrm>
                      <a:prstGeom prst="rect">
                        <a:avLst/>
                      </a:prstGeom>
                      <a:noFill/>
                      <a:ln>
                        <a:noFill/>
                      </a:ln>
                    </p:spPr>
                  </p:pic>
                </p:oleObj>
              </mc:Fallback>
            </mc:AlternateContent>
          </a:graphicData>
        </a:graphic>
      </p:graphicFrame>
      <p:sp>
        <p:nvSpPr>
          <p:cNvPr id="2" name="Rectangle 1"/>
          <p:cNvSpPr/>
          <p:nvPr/>
        </p:nvSpPr>
        <p:spPr>
          <a:xfrm>
            <a:off x="76200" y="3200400"/>
            <a:ext cx="707245" cy="523220"/>
          </a:xfrm>
          <a:prstGeom prst="rect">
            <a:avLst/>
          </a:prstGeom>
        </p:spPr>
        <p:txBody>
          <a:bodyPr wrap="none">
            <a:spAutoFit/>
          </a:bodyPr>
          <a:lstStyle/>
          <a:p>
            <a:r>
              <a:rPr lang="en-US" altLang="id-ID" sz="2800" b="1" dirty="0">
                <a:solidFill>
                  <a:schemeClr val="tx1">
                    <a:lumMod val="95000"/>
                    <a:lumOff val="5000"/>
                  </a:schemeClr>
                </a:solidFill>
              </a:rPr>
              <a:t>SIP</a:t>
            </a:r>
            <a:endParaRPr lang="en-US" sz="2800" dirty="0"/>
          </a:p>
        </p:txBody>
      </p:sp>
      <p:pic>
        <p:nvPicPr>
          <p:cNvPr id="5" name="Picture 4"/>
          <p:cNvPicPr>
            <a:picLocks noChangeAspect="1"/>
          </p:cNvPicPr>
          <p:nvPr/>
        </p:nvPicPr>
        <p:blipFill>
          <a:blip r:embed="rId5"/>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402388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altLang="id-ID" b="1" dirty="0">
                <a:solidFill>
                  <a:schemeClr val="tx1">
                    <a:lumMod val="95000"/>
                    <a:lumOff val="5000"/>
                  </a:schemeClr>
                </a:solidFill>
              </a:rPr>
              <a:t>SIP</a:t>
            </a:r>
          </a:p>
        </p:txBody>
      </p:sp>
      <p:sp>
        <p:nvSpPr>
          <p:cNvPr id="49155" name="Rectangle 3"/>
          <p:cNvSpPr>
            <a:spLocks noGrp="1" noChangeArrowheads="1"/>
          </p:cNvSpPr>
          <p:nvPr>
            <p:ph idx="1"/>
          </p:nvPr>
        </p:nvSpPr>
        <p:spPr>
          <a:xfrm>
            <a:off x="4267200" y="762001"/>
            <a:ext cx="6115050" cy="5333999"/>
          </a:xfrm>
        </p:spPr>
        <p:txBody>
          <a:bodyPr>
            <a:normAutofit fontScale="92500"/>
          </a:bodyPr>
          <a:lstStyle/>
          <a:p>
            <a:pPr marL="171450" indent="-171450">
              <a:buFont typeface="Arial" panose="020B0604020202020204" pitchFamily="34" charset="0"/>
              <a:buChar char="•"/>
              <a:defRPr/>
            </a:pPr>
            <a:r>
              <a:rPr lang="en-US" altLang="id-ID" sz="2000" b="1" i="1" dirty="0"/>
              <a:t>Proxy Server</a:t>
            </a:r>
            <a:r>
              <a:rPr lang="en-US" altLang="id-ID" sz="2000" b="1" dirty="0"/>
              <a:t> </a:t>
            </a:r>
            <a:r>
              <a:rPr lang="en-US" altLang="id-ID" sz="2000" dirty="0"/>
              <a:t>: </a:t>
            </a:r>
            <a:r>
              <a:rPr lang="en-US" altLang="id-ID" sz="2000" dirty="0" err="1"/>
              <a:t>merupakan</a:t>
            </a:r>
            <a:r>
              <a:rPr lang="en-US" altLang="id-ID" sz="2000" dirty="0"/>
              <a:t> </a:t>
            </a:r>
            <a:r>
              <a:rPr lang="en-US" altLang="id-ID" sz="2000" i="1" dirty="0"/>
              <a:t>host</a:t>
            </a:r>
            <a:r>
              <a:rPr lang="en-US" altLang="id-ID" sz="2000" dirty="0"/>
              <a:t> </a:t>
            </a:r>
            <a:r>
              <a:rPr lang="en-US" altLang="id-ID" sz="2000" dirty="0" err="1"/>
              <a:t>jaringan</a:t>
            </a:r>
            <a:r>
              <a:rPr lang="en-US" altLang="id-ID" sz="2000" dirty="0"/>
              <a:t> yang </a:t>
            </a:r>
            <a:r>
              <a:rPr lang="en-US" altLang="id-ID" sz="2000" dirty="0" err="1"/>
              <a:t>berperan</a:t>
            </a:r>
            <a:r>
              <a:rPr lang="en-US" altLang="id-ID" sz="2000" dirty="0"/>
              <a:t> </a:t>
            </a:r>
            <a:r>
              <a:rPr lang="en-US" altLang="id-ID" sz="2000" dirty="0" err="1"/>
              <a:t>sebagai</a:t>
            </a:r>
            <a:r>
              <a:rPr lang="en-US" altLang="id-ID" sz="2000" dirty="0"/>
              <a:t> server yang </a:t>
            </a:r>
            <a:r>
              <a:rPr lang="en-US" altLang="id-ID" sz="2000" dirty="0" err="1"/>
              <a:t>meroutingkan</a:t>
            </a:r>
            <a:r>
              <a:rPr lang="en-US" altLang="id-ID" sz="2000" dirty="0"/>
              <a:t> request </a:t>
            </a:r>
            <a:r>
              <a:rPr lang="en-US" altLang="id-ID" sz="2000" dirty="0" err="1"/>
              <a:t>ke</a:t>
            </a:r>
            <a:r>
              <a:rPr lang="en-US" altLang="id-ID" sz="2000" dirty="0"/>
              <a:t> </a:t>
            </a:r>
            <a:r>
              <a:rPr lang="en-US" altLang="id-ID" sz="2000" dirty="0" err="1"/>
              <a:t>tujuan</a:t>
            </a:r>
            <a:r>
              <a:rPr lang="en-US" altLang="id-ID" sz="2000" dirty="0"/>
              <a:t> </a:t>
            </a:r>
            <a:r>
              <a:rPr lang="en-US" altLang="id-ID" sz="2000" dirty="0" err="1"/>
              <a:t>dan</a:t>
            </a:r>
            <a:r>
              <a:rPr lang="en-US" altLang="id-ID" sz="2000" dirty="0"/>
              <a:t> </a:t>
            </a:r>
            <a:r>
              <a:rPr lang="en-US" altLang="id-ID" sz="2000" dirty="0" err="1"/>
              <a:t>juga</a:t>
            </a:r>
            <a:r>
              <a:rPr lang="en-US" altLang="id-ID" sz="2000" dirty="0"/>
              <a:t> </a:t>
            </a:r>
            <a:r>
              <a:rPr lang="en-US" altLang="id-ID" sz="2000" dirty="0" err="1"/>
              <a:t>membuat</a:t>
            </a:r>
            <a:r>
              <a:rPr lang="en-US" altLang="id-ID" sz="2000" dirty="0"/>
              <a:t> </a:t>
            </a:r>
            <a:r>
              <a:rPr lang="en-US" altLang="id-ID" sz="2000" dirty="0" err="1"/>
              <a:t>kebijakan</a:t>
            </a:r>
            <a:r>
              <a:rPr lang="en-US" altLang="id-ID" sz="2000" dirty="0"/>
              <a:t> </a:t>
            </a:r>
            <a:r>
              <a:rPr lang="en-US" altLang="id-ID" sz="2000" dirty="0" err="1"/>
              <a:t>seperti</a:t>
            </a:r>
            <a:r>
              <a:rPr lang="en-US" altLang="id-ID" sz="2000" dirty="0"/>
              <a:t> </a:t>
            </a:r>
            <a:r>
              <a:rPr lang="en-US" altLang="id-ID" sz="2000" dirty="0" err="1"/>
              <a:t>meyakinkan</a:t>
            </a:r>
            <a:r>
              <a:rPr lang="en-US" altLang="id-ID" sz="2000" dirty="0"/>
              <a:t> </a:t>
            </a:r>
            <a:r>
              <a:rPr lang="en-US" altLang="id-ID" sz="2000" dirty="0" err="1"/>
              <a:t>bahwa</a:t>
            </a:r>
            <a:r>
              <a:rPr lang="en-US" altLang="id-ID" sz="2000" dirty="0"/>
              <a:t> </a:t>
            </a:r>
            <a:r>
              <a:rPr lang="en-US" altLang="id-ID" sz="2000" dirty="0" err="1"/>
              <a:t>pemakai</a:t>
            </a:r>
            <a:r>
              <a:rPr lang="en-US" altLang="id-ID" sz="2000" dirty="0"/>
              <a:t> </a:t>
            </a:r>
            <a:r>
              <a:rPr lang="en-US" altLang="id-ID" sz="2000" dirty="0" err="1"/>
              <a:t>tertentu</a:t>
            </a:r>
            <a:r>
              <a:rPr lang="en-US" altLang="id-ID" sz="2000" dirty="0"/>
              <a:t> </a:t>
            </a:r>
            <a:r>
              <a:rPr lang="en-US" altLang="id-ID" sz="2000" dirty="0" err="1"/>
              <a:t>diijinkan</a:t>
            </a:r>
            <a:r>
              <a:rPr lang="en-US" altLang="id-ID" sz="2000" dirty="0"/>
              <a:t> </a:t>
            </a:r>
            <a:r>
              <a:rPr lang="en-US" altLang="id-ID" sz="2000" dirty="0" err="1"/>
              <a:t>untuk</a:t>
            </a:r>
            <a:r>
              <a:rPr lang="en-US" altLang="id-ID" sz="2000" dirty="0"/>
              <a:t> </a:t>
            </a:r>
            <a:r>
              <a:rPr lang="en-US" altLang="id-ID" sz="2000" dirty="0" err="1"/>
              <a:t>melakukan</a:t>
            </a:r>
            <a:r>
              <a:rPr lang="en-US" altLang="id-ID" sz="2000" dirty="0"/>
              <a:t> </a:t>
            </a:r>
            <a:r>
              <a:rPr lang="en-US" altLang="id-ID" sz="2000" dirty="0" err="1"/>
              <a:t>panggilan</a:t>
            </a:r>
            <a:r>
              <a:rPr lang="en-US" altLang="id-ID" sz="2000" dirty="0"/>
              <a:t>. </a:t>
            </a:r>
          </a:p>
          <a:p>
            <a:pPr marL="171450" indent="-171450">
              <a:buFont typeface="Arial" panose="020B0604020202020204" pitchFamily="34" charset="0"/>
              <a:buChar char="•"/>
              <a:defRPr/>
            </a:pPr>
            <a:r>
              <a:rPr lang="en-US" altLang="id-ID" sz="2000" i="1" dirty="0"/>
              <a:t>Proxy</a:t>
            </a:r>
            <a:r>
              <a:rPr lang="en-US" altLang="id-ID" sz="2000" dirty="0"/>
              <a:t> </a:t>
            </a:r>
            <a:r>
              <a:rPr lang="en-US" altLang="id-ID" sz="2000" dirty="0" err="1"/>
              <a:t>harus</a:t>
            </a:r>
            <a:r>
              <a:rPr lang="en-US" altLang="id-ID" sz="2000" dirty="0"/>
              <a:t> </a:t>
            </a:r>
            <a:r>
              <a:rPr lang="en-US" altLang="id-ID" sz="2000" dirty="0" err="1"/>
              <a:t>bertindak</a:t>
            </a:r>
            <a:r>
              <a:rPr lang="en-US" altLang="id-ID" sz="2000" dirty="0"/>
              <a:t> </a:t>
            </a:r>
            <a:r>
              <a:rPr lang="en-US" altLang="id-ID" sz="2000" dirty="0" err="1"/>
              <a:t>sebagai</a:t>
            </a:r>
            <a:r>
              <a:rPr lang="en-US" altLang="id-ID" sz="2000" dirty="0"/>
              <a:t> </a:t>
            </a:r>
            <a:r>
              <a:rPr lang="en-US" altLang="id-ID" sz="2000" i="1" dirty="0"/>
              <a:t>server</a:t>
            </a:r>
            <a:r>
              <a:rPr lang="en-US" altLang="id-ID" sz="2000" dirty="0"/>
              <a:t> </a:t>
            </a:r>
            <a:r>
              <a:rPr lang="en-US" altLang="id-ID" sz="2000" dirty="0" err="1"/>
              <a:t>dan</a:t>
            </a:r>
            <a:r>
              <a:rPr lang="en-US" altLang="id-ID" sz="2000" dirty="0"/>
              <a:t> </a:t>
            </a:r>
            <a:r>
              <a:rPr lang="en-US" altLang="id-ID" sz="2000" i="1" dirty="0"/>
              <a:t>client</a:t>
            </a:r>
            <a:r>
              <a:rPr lang="en-US" altLang="id-ID" sz="2000" dirty="0"/>
              <a:t>, </a:t>
            </a:r>
            <a:r>
              <a:rPr lang="en-US" altLang="id-ID" sz="2000" dirty="0" err="1"/>
              <a:t>dia</a:t>
            </a:r>
            <a:r>
              <a:rPr lang="en-US" altLang="id-ID" sz="2000" dirty="0"/>
              <a:t> </a:t>
            </a:r>
            <a:r>
              <a:rPr lang="en-US" altLang="id-ID" sz="2000" dirty="0" err="1"/>
              <a:t>harus</a:t>
            </a:r>
            <a:r>
              <a:rPr lang="en-US" altLang="id-ID" sz="2000" dirty="0"/>
              <a:t> </a:t>
            </a:r>
            <a:r>
              <a:rPr lang="en-US" altLang="id-ID" sz="2000" dirty="0" err="1"/>
              <a:t>mengarahkan</a:t>
            </a:r>
            <a:r>
              <a:rPr lang="en-US" altLang="id-ID" sz="2000" dirty="0"/>
              <a:t> SIP </a:t>
            </a:r>
            <a:r>
              <a:rPr lang="en-US" altLang="id-ID" sz="2000" i="1" dirty="0"/>
              <a:t>request</a:t>
            </a:r>
            <a:r>
              <a:rPr lang="en-US" altLang="id-ID" sz="2000" dirty="0"/>
              <a:t> </a:t>
            </a:r>
            <a:r>
              <a:rPr lang="en-US" altLang="id-ID" sz="2000" dirty="0" err="1"/>
              <a:t>pada</a:t>
            </a:r>
            <a:r>
              <a:rPr lang="en-US" altLang="id-ID" sz="2000" dirty="0"/>
              <a:t> </a:t>
            </a:r>
            <a:r>
              <a:rPr lang="en-US" altLang="id-ID" sz="2000" i="1" dirty="0"/>
              <a:t>user agent server</a:t>
            </a:r>
            <a:r>
              <a:rPr lang="en-US" altLang="id-ID" sz="2000" dirty="0"/>
              <a:t>, </a:t>
            </a:r>
            <a:r>
              <a:rPr lang="en-US" altLang="id-ID" sz="2000" dirty="0" err="1"/>
              <a:t>dan</a:t>
            </a:r>
            <a:r>
              <a:rPr lang="en-US" altLang="id-ID" sz="2000" dirty="0"/>
              <a:t> </a:t>
            </a:r>
            <a:r>
              <a:rPr lang="en-US" altLang="id-ID" sz="2000" dirty="0" err="1"/>
              <a:t>mengarahkan</a:t>
            </a:r>
            <a:r>
              <a:rPr lang="en-US" altLang="id-ID" sz="2000" dirty="0"/>
              <a:t> SIP </a:t>
            </a:r>
            <a:r>
              <a:rPr lang="en-US" altLang="id-ID" sz="2000" i="1" dirty="0"/>
              <a:t>response</a:t>
            </a:r>
            <a:r>
              <a:rPr lang="en-US" altLang="id-ID" sz="2000" dirty="0"/>
              <a:t> </a:t>
            </a:r>
            <a:r>
              <a:rPr lang="en-US" altLang="id-ID" sz="2000" dirty="0" err="1"/>
              <a:t>pada</a:t>
            </a:r>
            <a:r>
              <a:rPr lang="en-US" altLang="id-ID" sz="2000" dirty="0"/>
              <a:t> </a:t>
            </a:r>
            <a:r>
              <a:rPr lang="en-US" altLang="id-ID" sz="2000" i="1" dirty="0"/>
              <a:t>user agent</a:t>
            </a:r>
            <a:r>
              <a:rPr lang="en-US" altLang="id-ID" sz="2000" dirty="0"/>
              <a:t> </a:t>
            </a:r>
            <a:r>
              <a:rPr lang="en-US" altLang="id-ID" sz="2000" i="1" dirty="0"/>
              <a:t>client</a:t>
            </a:r>
            <a:r>
              <a:rPr lang="en-US" altLang="id-ID" sz="2000" dirty="0"/>
              <a:t>. </a:t>
            </a:r>
            <a:endParaRPr lang="id-ID" altLang="id-ID" sz="2000" dirty="0"/>
          </a:p>
          <a:p>
            <a:pPr marL="171450" indent="-171450">
              <a:buFont typeface="Arial" panose="020B0604020202020204" pitchFamily="34" charset="0"/>
              <a:buChar char="•"/>
              <a:defRPr/>
            </a:pPr>
            <a:r>
              <a:rPr lang="en-US" altLang="id-ID" sz="2000" b="1" i="1" dirty="0"/>
              <a:t>Redirect Server</a:t>
            </a:r>
            <a:r>
              <a:rPr lang="en-US" altLang="id-ID" sz="2000" b="1" dirty="0"/>
              <a:t> </a:t>
            </a:r>
            <a:r>
              <a:rPr lang="en-US" altLang="id-ID" sz="2000" dirty="0"/>
              <a:t>: </a:t>
            </a:r>
            <a:r>
              <a:rPr lang="en-US" altLang="id-ID" sz="2000" dirty="0" err="1"/>
              <a:t>merupakan</a:t>
            </a:r>
            <a:r>
              <a:rPr lang="en-US" altLang="id-ID" sz="2000" dirty="0"/>
              <a:t> server </a:t>
            </a:r>
            <a:r>
              <a:rPr lang="en-US" altLang="id-ID" sz="2000" dirty="0" err="1"/>
              <a:t>logika</a:t>
            </a:r>
            <a:r>
              <a:rPr lang="en-US" altLang="id-ID" sz="2000" dirty="0"/>
              <a:t> yang </a:t>
            </a:r>
            <a:r>
              <a:rPr lang="en-US" altLang="id-ID" sz="2000" dirty="0" err="1"/>
              <a:t>mengarahkan</a:t>
            </a:r>
            <a:r>
              <a:rPr lang="en-US" altLang="id-ID" sz="2000" dirty="0"/>
              <a:t> </a:t>
            </a:r>
            <a:r>
              <a:rPr lang="en-US" altLang="id-ID" sz="2000" dirty="0" err="1"/>
              <a:t>suatu</a:t>
            </a:r>
            <a:r>
              <a:rPr lang="en-US" altLang="id-ID" sz="2000" dirty="0"/>
              <a:t> </a:t>
            </a:r>
            <a:r>
              <a:rPr lang="en-US" altLang="id-ID" sz="2000" dirty="0" err="1"/>
              <a:t>klien</a:t>
            </a:r>
            <a:r>
              <a:rPr lang="en-US" altLang="id-ID" sz="2000" dirty="0"/>
              <a:t> </a:t>
            </a:r>
            <a:r>
              <a:rPr lang="en-US" altLang="id-ID" sz="2000" dirty="0" err="1"/>
              <a:t>pada</a:t>
            </a:r>
            <a:r>
              <a:rPr lang="en-US" altLang="id-ID" sz="2000" dirty="0"/>
              <a:t> </a:t>
            </a:r>
            <a:r>
              <a:rPr lang="en-US" altLang="id-ID" sz="2000" dirty="0" err="1"/>
              <a:t>perangkat</a:t>
            </a:r>
            <a:r>
              <a:rPr lang="en-US" altLang="id-ID" sz="2000" dirty="0"/>
              <a:t> </a:t>
            </a:r>
            <a:r>
              <a:rPr lang="en-US" altLang="id-ID" sz="2000" dirty="0" err="1"/>
              <a:t>pengganti</a:t>
            </a:r>
            <a:r>
              <a:rPr lang="en-US" altLang="id-ID" sz="2000" dirty="0"/>
              <a:t> </a:t>
            </a:r>
            <a:r>
              <a:rPr lang="en-US" altLang="id-ID" sz="2000" dirty="0" err="1"/>
              <a:t>dari</a:t>
            </a:r>
            <a:r>
              <a:rPr lang="en-US" altLang="id-ID" sz="2000" dirty="0"/>
              <a:t> </a:t>
            </a:r>
            <a:r>
              <a:rPr lang="en-US" altLang="id-ID" sz="2000" i="1" dirty="0"/>
              <a:t>Uniform Resource Indicators</a:t>
            </a:r>
            <a:r>
              <a:rPr lang="en-US" altLang="id-ID" sz="2000" dirty="0"/>
              <a:t> (URIs) </a:t>
            </a:r>
            <a:r>
              <a:rPr lang="en-US" altLang="id-ID" sz="2000" dirty="0" err="1"/>
              <a:t>untuk</a:t>
            </a:r>
            <a:r>
              <a:rPr lang="en-US" altLang="id-ID" sz="2000" dirty="0"/>
              <a:t> </a:t>
            </a:r>
            <a:r>
              <a:rPr lang="en-US" altLang="id-ID" sz="2000" dirty="0" err="1"/>
              <a:t>menyelesaikan</a:t>
            </a:r>
            <a:r>
              <a:rPr lang="en-US" altLang="id-ID" sz="2000" dirty="0"/>
              <a:t> </a:t>
            </a:r>
            <a:r>
              <a:rPr lang="en-US" altLang="id-ID" sz="2000" dirty="0" err="1"/>
              <a:t>tugas</a:t>
            </a:r>
            <a:r>
              <a:rPr lang="en-US" altLang="id-ID" sz="2000" dirty="0"/>
              <a:t> </a:t>
            </a:r>
            <a:r>
              <a:rPr lang="en-US" altLang="id-ID" sz="2000" i="1" dirty="0"/>
              <a:t>request</a:t>
            </a:r>
          </a:p>
          <a:p>
            <a:pPr marL="171450" indent="-171450">
              <a:buFont typeface="Arial" panose="020B0604020202020204" pitchFamily="34" charset="0"/>
              <a:buChar char="•"/>
              <a:defRPr/>
            </a:pPr>
            <a:r>
              <a:rPr lang="en-US" altLang="id-ID" sz="2000" b="1" i="1" dirty="0"/>
              <a:t>Registrar Server</a:t>
            </a:r>
            <a:r>
              <a:rPr lang="en-US" altLang="id-ID" sz="2000" dirty="0"/>
              <a:t>: </a:t>
            </a:r>
            <a:r>
              <a:rPr lang="en-US" altLang="id-ID" sz="2000" dirty="0" err="1"/>
              <a:t>menerima</a:t>
            </a:r>
            <a:r>
              <a:rPr lang="en-US" altLang="id-ID" sz="2000" dirty="0"/>
              <a:t> </a:t>
            </a:r>
            <a:r>
              <a:rPr lang="en-US" altLang="id-ID" sz="2000" dirty="0" err="1"/>
              <a:t>dan</a:t>
            </a:r>
            <a:r>
              <a:rPr lang="en-US" altLang="id-ID" sz="2000" dirty="0"/>
              <a:t> </a:t>
            </a:r>
            <a:r>
              <a:rPr lang="en-US" altLang="id-ID" sz="2000" dirty="0" err="1"/>
              <a:t>memproses</a:t>
            </a:r>
            <a:r>
              <a:rPr lang="en-US" altLang="id-ID" sz="2000" dirty="0"/>
              <a:t> </a:t>
            </a:r>
            <a:r>
              <a:rPr lang="en-US" altLang="id-ID" sz="2000" dirty="0" err="1"/>
              <a:t>pesan</a:t>
            </a:r>
            <a:r>
              <a:rPr lang="en-US" altLang="id-ID" sz="2000" dirty="0"/>
              <a:t> </a:t>
            </a:r>
            <a:r>
              <a:rPr lang="en-US" altLang="id-ID" sz="2000" dirty="0" err="1"/>
              <a:t>pendaftaran</a:t>
            </a:r>
            <a:r>
              <a:rPr lang="en-US" altLang="id-ID" sz="2000" dirty="0"/>
              <a:t> yang </a:t>
            </a:r>
            <a:r>
              <a:rPr lang="en-US" altLang="id-ID" sz="2000" dirty="0" err="1"/>
              <a:t>mengijinkan</a:t>
            </a:r>
            <a:r>
              <a:rPr lang="en-US" altLang="id-ID" sz="2000" dirty="0"/>
              <a:t> </a:t>
            </a:r>
            <a:r>
              <a:rPr lang="en-US" altLang="id-ID" sz="2000" dirty="0" err="1"/>
              <a:t>lokasi</a:t>
            </a:r>
            <a:r>
              <a:rPr lang="en-US" altLang="id-ID" sz="2000" dirty="0"/>
              <a:t> </a:t>
            </a:r>
            <a:r>
              <a:rPr lang="en-US" altLang="id-ID" sz="2000" dirty="0" err="1"/>
              <a:t>dari</a:t>
            </a:r>
            <a:r>
              <a:rPr lang="en-US" altLang="id-ID" sz="2000" dirty="0"/>
              <a:t> </a:t>
            </a:r>
            <a:r>
              <a:rPr lang="en-US" altLang="id-ID" sz="2000" dirty="0" err="1"/>
              <a:t>suatu</a:t>
            </a:r>
            <a:r>
              <a:rPr lang="en-US" altLang="id-ID" sz="2000" dirty="0"/>
              <a:t> </a:t>
            </a:r>
            <a:r>
              <a:rPr lang="en-US" altLang="id-ID" sz="2000" i="1" dirty="0"/>
              <a:t>endpoint</a:t>
            </a:r>
            <a:r>
              <a:rPr lang="en-US" altLang="id-ID" sz="2000" dirty="0"/>
              <a:t> </a:t>
            </a:r>
            <a:r>
              <a:rPr lang="en-US" altLang="id-ID" sz="2000" dirty="0" err="1"/>
              <a:t>dapat</a:t>
            </a:r>
            <a:r>
              <a:rPr lang="en-US" altLang="id-ID" sz="2000" dirty="0"/>
              <a:t> </a:t>
            </a:r>
            <a:r>
              <a:rPr lang="en-US" altLang="id-ID" sz="2000" dirty="0" err="1"/>
              <a:t>diketahui</a:t>
            </a:r>
            <a:r>
              <a:rPr lang="en-US" altLang="id-ID" sz="2000" dirty="0"/>
              <a:t> </a:t>
            </a:r>
            <a:r>
              <a:rPr lang="en-US" altLang="id-ID" sz="2000" dirty="0" err="1"/>
              <a:t>keberadaannya</a:t>
            </a:r>
            <a:r>
              <a:rPr lang="en-US" altLang="id-ID" sz="2000" dirty="0"/>
              <a:t>. </a:t>
            </a:r>
            <a:endParaRPr lang="en-US" altLang="id-ID" sz="2000" i="1" dirty="0"/>
          </a:p>
          <a:p>
            <a:pPr marL="171450" indent="-171450">
              <a:buFont typeface="Arial" panose="020B0604020202020204" pitchFamily="34" charset="0"/>
              <a:buChar char="•"/>
              <a:defRPr/>
            </a:pPr>
            <a:r>
              <a:rPr lang="en-US" altLang="id-ID" sz="2000" b="1" i="1" dirty="0"/>
              <a:t>Location Server</a:t>
            </a:r>
            <a:r>
              <a:rPr lang="en-US" altLang="id-ID" sz="2000" b="1" dirty="0"/>
              <a:t> </a:t>
            </a:r>
            <a:r>
              <a:rPr lang="en-US" altLang="id-ID" sz="2000" dirty="0"/>
              <a:t>: </a:t>
            </a:r>
            <a:r>
              <a:rPr lang="en-US" altLang="id-ID" sz="2000" dirty="0" err="1"/>
              <a:t>menyediakan</a:t>
            </a:r>
            <a:r>
              <a:rPr lang="en-US" altLang="id-ID" sz="2000" dirty="0"/>
              <a:t> </a:t>
            </a:r>
            <a:r>
              <a:rPr lang="en-US" altLang="id-ID" sz="2000" i="1" dirty="0"/>
              <a:t>service</a:t>
            </a:r>
            <a:r>
              <a:rPr lang="en-US" altLang="id-ID" sz="2000" dirty="0"/>
              <a:t> </a:t>
            </a:r>
            <a:r>
              <a:rPr lang="en-US" altLang="id-ID" sz="2000" dirty="0" err="1"/>
              <a:t>untuk</a:t>
            </a:r>
            <a:r>
              <a:rPr lang="en-US" altLang="id-ID" sz="2000" dirty="0"/>
              <a:t> </a:t>
            </a:r>
            <a:r>
              <a:rPr lang="en-US" altLang="id-ID" sz="2000" i="1" dirty="0"/>
              <a:t>database</a:t>
            </a:r>
            <a:r>
              <a:rPr lang="en-US" altLang="id-ID" sz="2000" dirty="0"/>
              <a:t> </a:t>
            </a:r>
            <a:r>
              <a:rPr lang="en-US" altLang="id-ID" sz="2000" dirty="0" err="1"/>
              <a:t>abstrak</a:t>
            </a:r>
            <a:r>
              <a:rPr lang="en-US" altLang="id-ID" sz="2000" dirty="0"/>
              <a:t> yang </a:t>
            </a:r>
            <a:r>
              <a:rPr lang="en-US" altLang="id-ID" sz="2000" dirty="0" err="1"/>
              <a:t>berfungsi</a:t>
            </a:r>
            <a:r>
              <a:rPr lang="en-US" altLang="id-ID" sz="2000" dirty="0"/>
              <a:t> </a:t>
            </a:r>
            <a:r>
              <a:rPr lang="en-US" altLang="id-ID" sz="2000" dirty="0" err="1"/>
              <a:t>mentranslasikan</a:t>
            </a:r>
            <a:r>
              <a:rPr lang="en-US" altLang="id-ID" sz="2000" dirty="0"/>
              <a:t> </a:t>
            </a:r>
            <a:r>
              <a:rPr lang="en-US" altLang="id-ID" sz="2000" dirty="0" err="1"/>
              <a:t>alamat</a:t>
            </a:r>
            <a:r>
              <a:rPr lang="en-US" altLang="id-ID" sz="2000" dirty="0"/>
              <a:t> </a:t>
            </a:r>
            <a:r>
              <a:rPr lang="en-US" altLang="id-ID" sz="2000" dirty="0" err="1"/>
              <a:t>dengan</a:t>
            </a:r>
            <a:r>
              <a:rPr lang="en-US" altLang="id-ID" sz="2000" dirty="0"/>
              <a:t> data / </a:t>
            </a:r>
            <a:r>
              <a:rPr lang="en-US" altLang="id-ID" sz="2000" dirty="0" err="1"/>
              <a:t>keterangan</a:t>
            </a:r>
            <a:r>
              <a:rPr lang="en-US" altLang="id-ID" sz="2000" dirty="0"/>
              <a:t> yang </a:t>
            </a:r>
            <a:r>
              <a:rPr lang="en-US" altLang="id-ID" sz="2000" dirty="0" err="1"/>
              <a:t>ada</a:t>
            </a:r>
            <a:r>
              <a:rPr lang="en-US" altLang="id-ID" sz="2000" dirty="0"/>
              <a:t> pada domain </a:t>
            </a:r>
            <a:r>
              <a:rPr lang="en-US" altLang="id-ID" sz="2000" dirty="0" err="1"/>
              <a:t>jaringan</a:t>
            </a:r>
            <a:r>
              <a:rPr lang="en-US" altLang="id-ID" sz="2000" dirty="0"/>
              <a:t>.</a:t>
            </a:r>
            <a:endParaRPr lang="en-US" altLang="id-ID" sz="1350" i="1" dirty="0"/>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4246770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altLang="id-ID" b="1" dirty="0">
                <a:solidFill>
                  <a:schemeClr val="tx1">
                    <a:lumMod val="95000"/>
                    <a:lumOff val="5000"/>
                  </a:schemeClr>
                </a:solidFill>
              </a:rPr>
              <a:t>SIP</a:t>
            </a:r>
          </a:p>
        </p:txBody>
      </p:sp>
      <p:sp>
        <p:nvSpPr>
          <p:cNvPr id="53251" name="Rectangle 3"/>
          <p:cNvSpPr>
            <a:spLocks noGrp="1" noChangeArrowheads="1"/>
          </p:cNvSpPr>
          <p:nvPr>
            <p:ph idx="1"/>
          </p:nvPr>
        </p:nvSpPr>
        <p:spPr>
          <a:xfrm>
            <a:off x="4191000" y="762000"/>
            <a:ext cx="6096001" cy="5257800"/>
          </a:xfrm>
        </p:spPr>
        <p:txBody>
          <a:bodyPr>
            <a:normAutofit lnSpcReduction="10000"/>
          </a:bodyPr>
          <a:lstStyle/>
          <a:p>
            <a:pPr eaLnBrk="1" hangingPunct="1">
              <a:buFont typeface="Wingdings" panose="05000000000000000000" pitchFamily="2" charset="2"/>
              <a:buNone/>
              <a:defRPr/>
            </a:pPr>
            <a:r>
              <a:rPr lang="en-US" altLang="id-ID" sz="1600" i="1" dirty="0"/>
              <a:t>Messages</a:t>
            </a:r>
            <a:r>
              <a:rPr lang="en-US" altLang="id-ID" sz="1600" dirty="0"/>
              <a:t> yang </a:t>
            </a:r>
            <a:r>
              <a:rPr lang="en-US" altLang="id-ID" sz="1600" dirty="0" err="1"/>
              <a:t>terdapat</a:t>
            </a:r>
            <a:r>
              <a:rPr lang="en-US" altLang="id-ID" sz="1600" dirty="0"/>
              <a:t> </a:t>
            </a:r>
            <a:r>
              <a:rPr lang="en-US" altLang="id-ID" sz="1600" dirty="0" err="1"/>
              <a:t>pada</a:t>
            </a:r>
            <a:r>
              <a:rPr lang="en-US" altLang="id-ID" sz="1600" dirty="0"/>
              <a:t> SIP </a:t>
            </a:r>
            <a:r>
              <a:rPr lang="en-US" altLang="id-ID" sz="1600" dirty="0" err="1"/>
              <a:t>didefinisikan</a:t>
            </a:r>
            <a:r>
              <a:rPr lang="en-US" altLang="id-ID" sz="1600" dirty="0"/>
              <a:t> </a:t>
            </a:r>
            <a:r>
              <a:rPr lang="en-US" altLang="id-ID" sz="1600" dirty="0" err="1"/>
              <a:t>dalam</a:t>
            </a:r>
            <a:r>
              <a:rPr lang="en-US" altLang="id-ID" sz="1600" dirty="0"/>
              <a:t> </a:t>
            </a:r>
            <a:r>
              <a:rPr lang="en-US" altLang="id-ID" sz="1600" dirty="0" err="1"/>
              <a:t>dua</a:t>
            </a:r>
            <a:r>
              <a:rPr lang="en-US" altLang="id-ID" sz="1600" dirty="0"/>
              <a:t> format :</a:t>
            </a:r>
            <a:endParaRPr lang="en-US" altLang="id-ID" sz="1600" i="1" dirty="0"/>
          </a:p>
          <a:p>
            <a:pPr eaLnBrk="1" hangingPunct="1">
              <a:defRPr/>
            </a:pPr>
            <a:r>
              <a:rPr lang="en-US" altLang="id-ID" sz="1600" i="1" dirty="0"/>
              <a:t>Request</a:t>
            </a:r>
            <a:r>
              <a:rPr lang="en-US" altLang="id-ID" sz="1600" dirty="0"/>
              <a:t>, </a:t>
            </a:r>
            <a:r>
              <a:rPr lang="en-US" altLang="id-ID" sz="1600" dirty="0" err="1"/>
              <a:t>dikirim</a:t>
            </a:r>
            <a:r>
              <a:rPr lang="en-US" altLang="id-ID" sz="1600" dirty="0"/>
              <a:t> </a:t>
            </a:r>
            <a:r>
              <a:rPr lang="en-US" altLang="id-ID" sz="1600" dirty="0" err="1"/>
              <a:t>dari</a:t>
            </a:r>
            <a:r>
              <a:rPr lang="en-US" altLang="id-ID" sz="1600" dirty="0"/>
              <a:t> </a:t>
            </a:r>
            <a:r>
              <a:rPr lang="en-US" altLang="id-ID" sz="1600" i="1" dirty="0"/>
              <a:t>client</a:t>
            </a:r>
            <a:r>
              <a:rPr lang="en-US" altLang="id-ID" sz="1600" dirty="0"/>
              <a:t> </a:t>
            </a:r>
            <a:r>
              <a:rPr lang="en-US" altLang="id-ID" sz="1600" dirty="0" err="1"/>
              <a:t>ke</a:t>
            </a:r>
            <a:r>
              <a:rPr lang="en-US" altLang="id-ID" sz="1600" dirty="0"/>
              <a:t> </a:t>
            </a:r>
            <a:r>
              <a:rPr lang="en-US" altLang="id-ID" sz="1600" i="1" dirty="0"/>
              <a:t>server</a:t>
            </a:r>
            <a:r>
              <a:rPr lang="en-US" altLang="id-ID" sz="1600" dirty="0"/>
              <a:t>, yang </a:t>
            </a:r>
            <a:r>
              <a:rPr lang="en-US" altLang="id-ID" sz="1600" dirty="0" err="1"/>
              <a:t>berisi</a:t>
            </a:r>
            <a:r>
              <a:rPr lang="en-US" altLang="id-ID" sz="1600" dirty="0"/>
              <a:t> </a:t>
            </a:r>
            <a:r>
              <a:rPr lang="en-US" altLang="id-ID" sz="1600" dirty="0" err="1"/>
              <a:t>tentang</a:t>
            </a:r>
            <a:r>
              <a:rPr lang="en-US" altLang="id-ID" sz="1600" dirty="0"/>
              <a:t> </a:t>
            </a:r>
            <a:r>
              <a:rPr lang="en-US" altLang="id-ID" sz="1600" dirty="0" err="1"/>
              <a:t>operasi</a:t>
            </a:r>
            <a:r>
              <a:rPr lang="en-US" altLang="id-ID" sz="1600" dirty="0"/>
              <a:t> yang </a:t>
            </a:r>
            <a:r>
              <a:rPr lang="en-US" altLang="id-ID" sz="1600" dirty="0" err="1"/>
              <a:t>diminta</a:t>
            </a:r>
            <a:r>
              <a:rPr lang="en-US" altLang="id-ID" sz="1600" dirty="0"/>
              <a:t> </a:t>
            </a:r>
            <a:r>
              <a:rPr lang="en-US" altLang="id-ID" sz="1600" dirty="0" err="1"/>
              <a:t>oleh</a:t>
            </a:r>
            <a:r>
              <a:rPr lang="en-US" altLang="id-ID" sz="1600" dirty="0"/>
              <a:t> </a:t>
            </a:r>
            <a:r>
              <a:rPr lang="en-US" altLang="id-ID" sz="1600" i="1" dirty="0"/>
              <a:t>client</a:t>
            </a:r>
            <a:r>
              <a:rPr lang="en-US" altLang="id-ID" sz="1600" dirty="0"/>
              <a:t> </a:t>
            </a:r>
            <a:r>
              <a:rPr lang="en-US" altLang="id-ID" sz="1600" dirty="0" err="1"/>
              <a:t>tersebut</a:t>
            </a:r>
            <a:r>
              <a:rPr lang="en-US" altLang="id-ID" sz="1600" dirty="0"/>
              <a:t>.</a:t>
            </a:r>
            <a:endParaRPr lang="sv-SE" altLang="id-ID" sz="1600" i="1" dirty="0"/>
          </a:p>
          <a:p>
            <a:pPr eaLnBrk="1" hangingPunct="1">
              <a:defRPr/>
            </a:pPr>
            <a:r>
              <a:rPr lang="sv-SE" altLang="id-ID" sz="1600" i="1" dirty="0"/>
              <a:t>Responses</a:t>
            </a:r>
            <a:r>
              <a:rPr lang="sv-SE" altLang="id-ID" sz="1600" dirty="0"/>
              <a:t>, dikirim dari </a:t>
            </a:r>
            <a:r>
              <a:rPr lang="sv-SE" altLang="id-ID" sz="1600" i="1" dirty="0"/>
              <a:t>server</a:t>
            </a:r>
            <a:r>
              <a:rPr lang="sv-SE" altLang="id-ID" sz="1600" dirty="0"/>
              <a:t> ke </a:t>
            </a:r>
            <a:r>
              <a:rPr lang="sv-SE" altLang="id-ID" sz="1600" i="1" dirty="0"/>
              <a:t>client</a:t>
            </a:r>
            <a:r>
              <a:rPr lang="sv-SE" altLang="id-ID" sz="1600" dirty="0"/>
              <a:t>, yang berisi informasi mengenai status dari apa yang diminta oleh </a:t>
            </a:r>
            <a:r>
              <a:rPr lang="sv-SE" altLang="id-ID" sz="1600" i="1" dirty="0" err="1"/>
              <a:t>client</a:t>
            </a:r>
            <a:r>
              <a:rPr lang="sv-SE" altLang="id-ID" sz="1600" dirty="0"/>
              <a:t>.</a:t>
            </a:r>
            <a:endParaRPr lang="en-US" altLang="id-ID" sz="1600" dirty="0"/>
          </a:p>
          <a:p>
            <a:pPr eaLnBrk="1" hangingPunct="1">
              <a:lnSpc>
                <a:spcPct val="80000"/>
              </a:lnSpc>
              <a:buFont typeface="Wingdings" panose="05000000000000000000" pitchFamily="2" charset="2"/>
              <a:buNone/>
              <a:defRPr/>
            </a:pPr>
            <a:r>
              <a:rPr lang="it-IT" altLang="id-ID" sz="1600" dirty="0"/>
              <a:t>Ada enam tipe dari </a:t>
            </a:r>
            <a:r>
              <a:rPr lang="it-IT" altLang="id-ID" sz="1600" i="1" dirty="0"/>
              <a:t>request</a:t>
            </a:r>
            <a:r>
              <a:rPr lang="it-IT" altLang="id-ID" sz="1600" dirty="0"/>
              <a:t> </a:t>
            </a:r>
            <a:r>
              <a:rPr lang="it-IT" altLang="id-ID" sz="1600" i="1" dirty="0"/>
              <a:t>messages</a:t>
            </a:r>
            <a:r>
              <a:rPr lang="it-IT" altLang="id-ID" sz="1600" dirty="0"/>
              <a:t> :</a:t>
            </a:r>
          </a:p>
          <a:p>
            <a:pPr eaLnBrk="1" hangingPunct="1">
              <a:lnSpc>
                <a:spcPct val="80000"/>
              </a:lnSpc>
              <a:defRPr/>
            </a:pPr>
            <a:r>
              <a:rPr lang="it-IT" altLang="id-ID" sz="1600" dirty="0"/>
              <a:t>INVITE : menunjukan bahwa </a:t>
            </a:r>
            <a:r>
              <a:rPr lang="it-IT" altLang="id-ID" sz="1600" i="1" dirty="0"/>
              <a:t>use</a:t>
            </a:r>
            <a:r>
              <a:rPr lang="it-IT" altLang="id-ID" sz="1600" dirty="0"/>
              <a:t>r atau </a:t>
            </a:r>
            <a:r>
              <a:rPr lang="it-IT" altLang="id-ID" sz="1600" i="1" dirty="0"/>
              <a:t>service</a:t>
            </a:r>
            <a:r>
              <a:rPr lang="it-IT" altLang="id-ID" sz="1600" dirty="0"/>
              <a:t> sedang diundang untuk bergabung dalam </a:t>
            </a:r>
            <a:r>
              <a:rPr lang="it-IT" altLang="id-ID" sz="1600" i="1" dirty="0"/>
              <a:t>session</a:t>
            </a:r>
            <a:r>
              <a:rPr lang="it-IT" altLang="id-ID" sz="1600" dirty="0"/>
              <a:t>. Isi dari pesan ini akan memasukan suatu uraian menyangkut </a:t>
            </a:r>
            <a:r>
              <a:rPr lang="it-IT" altLang="id-ID" sz="1600" i="1" dirty="0"/>
              <a:t>session</a:t>
            </a:r>
            <a:r>
              <a:rPr lang="it-IT" altLang="id-ID" sz="1600" dirty="0"/>
              <a:t> untuk </a:t>
            </a:r>
            <a:r>
              <a:rPr lang="it-IT" altLang="id-ID" sz="1600" i="1" dirty="0"/>
              <a:t>user</a:t>
            </a:r>
            <a:r>
              <a:rPr lang="it-IT" altLang="id-ID" sz="1600" dirty="0"/>
              <a:t> yang diundang.</a:t>
            </a:r>
          </a:p>
          <a:p>
            <a:pPr eaLnBrk="1" hangingPunct="1">
              <a:lnSpc>
                <a:spcPct val="80000"/>
              </a:lnSpc>
              <a:defRPr/>
            </a:pPr>
            <a:r>
              <a:rPr lang="it-IT" altLang="id-ID" sz="1600" dirty="0"/>
              <a:t>ACK : mengkonfirmasi bahwa </a:t>
            </a:r>
            <a:r>
              <a:rPr lang="it-IT" altLang="id-ID" sz="1600" i="1" dirty="0"/>
              <a:t>client</a:t>
            </a:r>
            <a:r>
              <a:rPr lang="it-IT" altLang="id-ID" sz="1600" dirty="0"/>
              <a:t> telah menerima suatu final </a:t>
            </a:r>
            <a:r>
              <a:rPr lang="it-IT" altLang="id-ID" sz="1600" i="1" dirty="0"/>
              <a:t>response</a:t>
            </a:r>
            <a:r>
              <a:rPr lang="it-IT" altLang="id-ID" sz="1600" dirty="0"/>
              <a:t> untuk suatu INVITE </a:t>
            </a:r>
            <a:r>
              <a:rPr lang="it-IT" altLang="id-ID" sz="1600" i="1" dirty="0"/>
              <a:t>request</a:t>
            </a:r>
            <a:r>
              <a:rPr lang="it-IT" altLang="id-ID" sz="1600" dirty="0"/>
              <a:t>, dan hanya digunakan di INVITE </a:t>
            </a:r>
            <a:r>
              <a:rPr lang="it-IT" altLang="id-ID" sz="1600" i="1" dirty="0"/>
              <a:t>request.</a:t>
            </a:r>
            <a:endParaRPr lang="it-IT" altLang="id-ID" sz="1600" dirty="0"/>
          </a:p>
          <a:p>
            <a:pPr eaLnBrk="1" hangingPunct="1">
              <a:lnSpc>
                <a:spcPct val="80000"/>
              </a:lnSpc>
              <a:defRPr/>
            </a:pPr>
            <a:r>
              <a:rPr lang="it-IT" altLang="id-ID" sz="1600" dirty="0"/>
              <a:t>OPTION : digunakan untuk </a:t>
            </a:r>
            <a:r>
              <a:rPr lang="it-IT" altLang="id-ID" sz="1600" i="1" dirty="0"/>
              <a:t>query</a:t>
            </a:r>
            <a:r>
              <a:rPr lang="it-IT" altLang="id-ID" sz="1600" dirty="0"/>
              <a:t> suatu </a:t>
            </a:r>
            <a:r>
              <a:rPr lang="it-IT" altLang="id-ID" sz="1600" i="1" dirty="0"/>
              <a:t>server</a:t>
            </a:r>
            <a:r>
              <a:rPr lang="it-IT" altLang="id-ID" sz="1600" dirty="0"/>
              <a:t> tentang kemampuan yang dimilikinya.</a:t>
            </a:r>
            <a:endParaRPr lang="id-ID" altLang="id-ID" sz="1600" dirty="0"/>
          </a:p>
          <a:p>
            <a:pPr eaLnBrk="1" hangingPunct="1">
              <a:lnSpc>
                <a:spcPct val="80000"/>
              </a:lnSpc>
              <a:defRPr/>
            </a:pPr>
            <a:r>
              <a:rPr lang="it-IT" altLang="id-ID" sz="1600" dirty="0"/>
              <a:t>BYE  : dikirim oleh user agent client untuk menunjukan pada server bahwa percakapan ingin segera diakhiri.</a:t>
            </a:r>
          </a:p>
          <a:p>
            <a:pPr eaLnBrk="1" hangingPunct="1">
              <a:lnSpc>
                <a:spcPct val="80000"/>
              </a:lnSpc>
              <a:defRPr/>
            </a:pPr>
            <a:r>
              <a:rPr lang="it-IT" altLang="id-ID" sz="1600" dirty="0"/>
              <a:t>CANCEL : digunakan untuk membatalkan suatu request yang sedang menunggu keputusan.</a:t>
            </a:r>
            <a:endParaRPr lang="sv-SE" altLang="id-ID" sz="1600" dirty="0"/>
          </a:p>
          <a:p>
            <a:pPr eaLnBrk="1" hangingPunct="1">
              <a:lnSpc>
                <a:spcPct val="80000"/>
              </a:lnSpc>
              <a:defRPr/>
            </a:pPr>
            <a:r>
              <a:rPr lang="sv-SE" altLang="id-ID" sz="1600" dirty="0"/>
              <a:t>REGISTER : digunakan oleh client untuk mendaftarkan informasi </a:t>
            </a:r>
            <a:r>
              <a:rPr lang="sv-SE" altLang="id-ID" sz="1600" dirty="0" err="1"/>
              <a:t>kontak</a:t>
            </a:r>
            <a:r>
              <a:rPr lang="sv-SE" altLang="id-ID" sz="1600" dirty="0"/>
              <a:t>.</a:t>
            </a:r>
            <a:endParaRPr lang="en-US" altLang="id-ID" sz="1600" dirty="0"/>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2854180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altLang="id-ID" b="1" dirty="0">
                <a:solidFill>
                  <a:schemeClr val="tx1">
                    <a:lumMod val="95000"/>
                    <a:lumOff val="5000"/>
                  </a:schemeClr>
                </a:solidFill>
              </a:rPr>
              <a:t>SIP</a:t>
            </a:r>
          </a:p>
        </p:txBody>
      </p:sp>
      <p:sp>
        <p:nvSpPr>
          <p:cNvPr id="38915" name="Rectangle 3"/>
          <p:cNvSpPr>
            <a:spLocks noGrp="1" noChangeArrowheads="1"/>
          </p:cNvSpPr>
          <p:nvPr>
            <p:ph idx="1"/>
          </p:nvPr>
        </p:nvSpPr>
        <p:spPr/>
        <p:txBody>
          <a:bodyPr>
            <a:normAutofit/>
          </a:bodyPr>
          <a:lstStyle/>
          <a:p>
            <a:pPr eaLnBrk="1" hangingPunct="1">
              <a:buFont typeface="Wingdings" panose="05000000000000000000" pitchFamily="2" charset="2"/>
              <a:buNone/>
            </a:pPr>
            <a:r>
              <a:rPr lang="en-US" altLang="id-ID" sz="3200" dirty="0" err="1"/>
              <a:t>Protokol</a:t>
            </a:r>
            <a:r>
              <a:rPr lang="en-US" altLang="id-ID" sz="3200" dirty="0"/>
              <a:t> SIP </a:t>
            </a:r>
            <a:r>
              <a:rPr lang="en-US" altLang="id-ID" sz="3200" dirty="0" err="1"/>
              <a:t>didukung</a:t>
            </a:r>
            <a:r>
              <a:rPr lang="en-US" altLang="id-ID" sz="3200" dirty="0"/>
              <a:t> </a:t>
            </a:r>
            <a:r>
              <a:rPr lang="en-US" altLang="id-ID" sz="3200" dirty="0" err="1"/>
              <a:t>oleh</a:t>
            </a:r>
            <a:r>
              <a:rPr lang="en-US" altLang="id-ID" sz="3200" dirty="0"/>
              <a:t> </a:t>
            </a:r>
            <a:r>
              <a:rPr lang="en-US" altLang="id-ID" sz="3200" dirty="0" err="1"/>
              <a:t>beberapa</a:t>
            </a:r>
            <a:r>
              <a:rPr lang="en-US" altLang="id-ID" sz="3200" dirty="0"/>
              <a:t> </a:t>
            </a:r>
            <a:r>
              <a:rPr lang="en-US" altLang="id-ID" sz="3200" dirty="0" err="1"/>
              <a:t>protokol</a:t>
            </a:r>
            <a:r>
              <a:rPr lang="en-US" altLang="id-ID" sz="3200" dirty="0"/>
              <a:t>, </a:t>
            </a:r>
            <a:r>
              <a:rPr lang="en-US" altLang="id-ID" sz="3200" dirty="0" err="1"/>
              <a:t>antara</a:t>
            </a:r>
            <a:r>
              <a:rPr lang="en-US" altLang="id-ID" sz="3200" dirty="0"/>
              <a:t> lain</a:t>
            </a:r>
            <a:r>
              <a:rPr lang="en-US" altLang="id-ID" sz="3200" i="1" dirty="0"/>
              <a:t> :</a:t>
            </a:r>
          </a:p>
          <a:p>
            <a:pPr lvl="1" eaLnBrk="1" hangingPunct="1"/>
            <a:r>
              <a:rPr lang="en-US" altLang="id-ID" sz="3200" i="1" dirty="0"/>
              <a:t>Session Description Protocol</a:t>
            </a:r>
            <a:r>
              <a:rPr lang="en-US" altLang="id-ID" sz="3200" dirty="0"/>
              <a:t> (SDP) </a:t>
            </a:r>
            <a:endParaRPr lang="en-US" altLang="id-ID" sz="3200" i="1" dirty="0"/>
          </a:p>
          <a:p>
            <a:pPr lvl="1" eaLnBrk="1" hangingPunct="1"/>
            <a:r>
              <a:rPr lang="en-US" altLang="id-ID" sz="3200" i="1" dirty="0"/>
              <a:t>Session Announcement Protocol</a:t>
            </a:r>
            <a:r>
              <a:rPr lang="en-US" altLang="id-ID" sz="3200" dirty="0"/>
              <a:t> (SAP) </a:t>
            </a:r>
            <a:endParaRPr lang="en-US" altLang="id-ID" sz="3200" i="1" dirty="0"/>
          </a:p>
          <a:p>
            <a:pPr lvl="1" eaLnBrk="1" hangingPunct="1"/>
            <a:r>
              <a:rPr lang="en-US" altLang="id-ID" sz="3200" i="1" dirty="0"/>
              <a:t>Real-Time Transport Protocol</a:t>
            </a:r>
            <a:r>
              <a:rPr lang="en-US" altLang="id-ID" sz="3200" dirty="0"/>
              <a:t> (RTP)</a:t>
            </a:r>
            <a:endParaRPr lang="en-US" altLang="id-ID" sz="3200" i="1" dirty="0"/>
          </a:p>
          <a:p>
            <a:pPr lvl="1" eaLnBrk="1" hangingPunct="1"/>
            <a:r>
              <a:rPr lang="en-US" altLang="id-ID" sz="3200" i="1" dirty="0"/>
              <a:t>Real-Time Control Protocol</a:t>
            </a:r>
            <a:r>
              <a:rPr lang="en-US" altLang="id-ID" sz="3200" dirty="0"/>
              <a:t> (RTCP)</a:t>
            </a:r>
          </a:p>
          <a:p>
            <a:pPr lvl="1" eaLnBrk="1" hangingPunct="1"/>
            <a:r>
              <a:rPr lang="en-US" altLang="id-ID" sz="3200" dirty="0"/>
              <a:t>ITU-T Codec </a:t>
            </a:r>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392587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altLang="id-ID" dirty="0" err="1">
                <a:solidFill>
                  <a:schemeClr val="tx1">
                    <a:lumMod val="95000"/>
                    <a:lumOff val="5000"/>
                  </a:schemeClr>
                </a:solidFill>
              </a:rPr>
              <a:t>Pengantar</a:t>
            </a:r>
            <a:endParaRPr lang="en-US" altLang="id-ID" dirty="0">
              <a:solidFill>
                <a:schemeClr val="tx1">
                  <a:lumMod val="95000"/>
                  <a:lumOff val="5000"/>
                </a:schemeClr>
              </a:solidFill>
            </a:endParaRPr>
          </a:p>
        </p:txBody>
      </p:sp>
      <p:sp>
        <p:nvSpPr>
          <p:cNvPr id="10243" name="Rectangle 3"/>
          <p:cNvSpPr>
            <a:spLocks noGrp="1" noChangeArrowheads="1"/>
          </p:cNvSpPr>
          <p:nvPr>
            <p:ph idx="1"/>
          </p:nvPr>
        </p:nvSpPr>
        <p:spPr/>
        <p:txBody>
          <a:bodyPr>
            <a:noAutofit/>
          </a:bodyPr>
          <a:lstStyle/>
          <a:p>
            <a:pPr algn="just" eaLnBrk="1" hangingPunct="1">
              <a:lnSpc>
                <a:spcPct val="80000"/>
              </a:lnSpc>
            </a:pPr>
            <a:r>
              <a:rPr lang="nl-NL" altLang="id-ID" sz="2500" dirty="0"/>
              <a:t>VoIP (Voice Over Internet Protocol) merupakan suatu teknologi yang memanfaatkan Internet Protokol untuk menyediakan komunikasi voice secara elektronis dan real time. </a:t>
            </a:r>
          </a:p>
          <a:p>
            <a:pPr algn="just" eaLnBrk="1" hangingPunct="1">
              <a:lnSpc>
                <a:spcPct val="80000"/>
              </a:lnSpc>
            </a:pPr>
            <a:r>
              <a:rPr lang="nl-NL" altLang="id-ID" sz="2500" dirty="0"/>
              <a:t>Teknologi ini muncul melengkapi teknologi voice secara circuit switch dan menawarkan fitur yang beragam. </a:t>
            </a:r>
          </a:p>
          <a:p>
            <a:pPr algn="just" eaLnBrk="1" hangingPunct="1">
              <a:lnSpc>
                <a:spcPct val="80000"/>
              </a:lnSpc>
            </a:pPr>
            <a:r>
              <a:rPr lang="nl-NL" altLang="id-ID" sz="2500" dirty="0"/>
              <a:t>Terdapat dua protokol signaling dalam VoIP yaitu H.323 dan SIP. </a:t>
            </a:r>
          </a:p>
          <a:p>
            <a:pPr algn="just" eaLnBrk="1" hangingPunct="1">
              <a:lnSpc>
                <a:spcPct val="80000"/>
              </a:lnSpc>
            </a:pPr>
            <a:r>
              <a:rPr lang="nl-NL" altLang="id-ID" sz="2500" dirty="0"/>
              <a:t>Model konfigurasi VoIP dapat dilakukan dalam tiga skenario, yaitu </a:t>
            </a:r>
            <a:r>
              <a:rPr lang="nl-NL" altLang="id-ID" sz="2500" i="1" dirty="0"/>
              <a:t>PC to PC, PC to Phone, dan Phone to Phone.</a:t>
            </a:r>
            <a:endParaRPr lang="en-US" altLang="id-ID" sz="2500" i="1" dirty="0"/>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112583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ltLang="id-ID">
                <a:solidFill>
                  <a:schemeClr val="tx1">
                    <a:lumMod val="95000"/>
                    <a:lumOff val="5000"/>
                  </a:schemeClr>
                </a:solidFill>
              </a:rPr>
              <a:t>Pengantar</a:t>
            </a:r>
          </a:p>
        </p:txBody>
      </p:sp>
      <p:sp>
        <p:nvSpPr>
          <p:cNvPr id="11267" name="Rectangle 3"/>
          <p:cNvSpPr>
            <a:spLocks noGrp="1" noChangeArrowheads="1"/>
          </p:cNvSpPr>
          <p:nvPr>
            <p:ph idx="1"/>
          </p:nvPr>
        </p:nvSpPr>
        <p:spPr/>
        <p:txBody>
          <a:bodyPr>
            <a:noAutofit/>
          </a:bodyPr>
          <a:lstStyle/>
          <a:p>
            <a:pPr algn="just" eaLnBrk="1" hangingPunct="1"/>
            <a:r>
              <a:rPr lang="it-IT" altLang="id-ID" sz="2600" dirty="0"/>
              <a:t>VoIP menggunakan metode kompresi dan modulasi untuk membawa sinyal suara analog, seperti contoh suara yang kita keluarkan saat melakukan pembicaraan dan merubahnya menjadi data digital yang dapat ditransmisikan melalui internet. </a:t>
            </a:r>
          </a:p>
          <a:p>
            <a:pPr algn="just" eaLnBrk="1" hangingPunct="1"/>
            <a:r>
              <a:rPr lang="it-IT" altLang="id-ID" sz="2600" dirty="0"/>
              <a:t>Trafik VoIP dibagi menjadi dua bagian transmisi jaringan yaitu :</a:t>
            </a:r>
          </a:p>
          <a:p>
            <a:pPr marL="1017270" lvl="1" indent="-514350" algn="just">
              <a:buFont typeface="+mj-lt"/>
              <a:buAutoNum type="arabicPeriod"/>
            </a:pPr>
            <a:r>
              <a:rPr lang="it-IT" altLang="id-ID" sz="2600" dirty="0"/>
              <a:t>transmisi untuk signaling dan </a:t>
            </a:r>
          </a:p>
          <a:p>
            <a:pPr marL="1017270" lvl="1" indent="-514350" algn="just">
              <a:buFont typeface="+mj-lt"/>
              <a:buAutoNum type="arabicPeriod"/>
            </a:pPr>
            <a:r>
              <a:rPr lang="it-IT" altLang="id-ID" sz="2600" dirty="0"/>
              <a:t>untuk RTP (Realtime Transfer Protocol). </a:t>
            </a:r>
            <a:endParaRPr lang="en-US" altLang="id-ID" sz="2600" dirty="0"/>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378729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altLang="id-ID">
                <a:solidFill>
                  <a:schemeClr val="tx1">
                    <a:lumMod val="95000"/>
                    <a:lumOff val="5000"/>
                  </a:schemeClr>
                </a:solidFill>
              </a:rPr>
              <a:t>Pengantar</a:t>
            </a:r>
          </a:p>
        </p:txBody>
      </p:sp>
      <p:sp>
        <p:nvSpPr>
          <p:cNvPr id="12291" name="Rectangle 3"/>
          <p:cNvSpPr>
            <a:spLocks noGrp="1" noChangeArrowheads="1"/>
          </p:cNvSpPr>
          <p:nvPr>
            <p:ph idx="1"/>
          </p:nvPr>
        </p:nvSpPr>
        <p:spPr/>
        <p:txBody>
          <a:bodyPr/>
          <a:lstStyle/>
          <a:p>
            <a:pPr algn="just" eaLnBrk="1" hangingPunct="1"/>
            <a:r>
              <a:rPr lang="it-IT" altLang="id-ID" sz="2400" dirty="0"/>
              <a:t>Protocol yang digunakan untuk signaling selalu berbasis TCP (Transfer Control Protocol) sedang untuk RTP yang digunakan adalah protocol berbasis UDP (User Datagram Protocol). </a:t>
            </a:r>
          </a:p>
          <a:p>
            <a:pPr algn="just" eaLnBrk="1" hangingPunct="1"/>
            <a:r>
              <a:rPr lang="it-IT" altLang="id-ID" sz="2400" dirty="0"/>
              <a:t>Signaling dilakukan diantara port TCP yang sudah umum diketahui misalkan :</a:t>
            </a:r>
          </a:p>
          <a:p>
            <a:pPr lvl="1" algn="just" eaLnBrk="1" hangingPunct="1"/>
            <a:r>
              <a:rPr lang="it-IT" altLang="id-ID" sz="2400" dirty="0"/>
              <a:t>H.323 menggunakan port 1720 untuk melakukan signaling</a:t>
            </a:r>
          </a:p>
          <a:p>
            <a:pPr lvl="1" algn="just" eaLnBrk="1" hangingPunct="1"/>
            <a:r>
              <a:rPr lang="it-IT" altLang="id-ID" sz="2400" dirty="0"/>
              <a:t>SIP (Session Initiation Protocol) menggunakan port 5060 untuk menggunakan signaling</a:t>
            </a:r>
          </a:p>
        </p:txBody>
      </p:sp>
      <p:pic>
        <p:nvPicPr>
          <p:cNvPr id="5" name="Picture 4"/>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276037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543052"/>
            <a:ext cx="6686550" cy="428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201627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nb-NO" altLang="id-ID" b="1" dirty="0">
                <a:solidFill>
                  <a:schemeClr val="tx1">
                    <a:lumMod val="95000"/>
                    <a:lumOff val="5000"/>
                  </a:schemeClr>
                </a:solidFill>
              </a:rPr>
              <a:t>Dari PC ke PC melewati jaringan internet</a:t>
            </a:r>
            <a:r>
              <a:rPr lang="en-US" altLang="id-ID" b="1" dirty="0">
                <a:solidFill>
                  <a:schemeClr val="tx1">
                    <a:lumMod val="95000"/>
                    <a:lumOff val="5000"/>
                  </a:schemeClr>
                </a:solidFill>
              </a:rPr>
              <a:t/>
            </a:r>
            <a:br>
              <a:rPr lang="en-US" altLang="id-ID" b="1" dirty="0">
                <a:solidFill>
                  <a:schemeClr val="tx1">
                    <a:lumMod val="95000"/>
                    <a:lumOff val="5000"/>
                  </a:schemeClr>
                </a:solidFill>
              </a:rPr>
            </a:br>
            <a:endParaRPr lang="en-US" altLang="id-ID" b="1" dirty="0">
              <a:solidFill>
                <a:schemeClr val="tx1">
                  <a:lumMod val="95000"/>
                  <a:lumOff val="5000"/>
                </a:schemeClr>
              </a:solidFill>
            </a:endParaRPr>
          </a:p>
        </p:txBody>
      </p:sp>
      <p:sp>
        <p:nvSpPr>
          <p:cNvPr id="17411" name="Rectangle 3"/>
          <p:cNvSpPr>
            <a:spLocks noGrp="1" noChangeArrowheads="1"/>
          </p:cNvSpPr>
          <p:nvPr>
            <p:ph idx="1"/>
          </p:nvPr>
        </p:nvSpPr>
        <p:spPr>
          <a:xfrm>
            <a:off x="5534027" y="2174289"/>
            <a:ext cx="3270249" cy="458414"/>
          </a:xfrm>
        </p:spPr>
        <p:txBody>
          <a:bodyPr>
            <a:normAutofit fontScale="85000" lnSpcReduction="10000"/>
          </a:bodyPr>
          <a:lstStyle/>
          <a:p>
            <a:pPr marL="457200" indent="-457200">
              <a:buNone/>
            </a:pPr>
            <a:r>
              <a:rPr lang="nb-NO" altLang="id-ID" b="1" dirty="0"/>
              <a:t>Dari PC ke Phone dan sebaliknya</a:t>
            </a:r>
            <a:endParaRPr lang="en-US" altLang="id-ID" b="1" dirty="0"/>
          </a:p>
        </p:txBody>
      </p:sp>
      <p:sp>
        <p:nvSpPr>
          <p:cNvPr id="17412" name="Rectangle 5"/>
          <p:cNvSpPr>
            <a:spLocks noChangeArrowheads="1"/>
          </p:cNvSpPr>
          <p:nvPr/>
        </p:nvSpPr>
        <p:spPr bwMode="auto">
          <a:xfrm>
            <a:off x="2667002" y="294320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1350"/>
          </a:p>
        </p:txBody>
      </p:sp>
      <p:graphicFrame>
        <p:nvGraphicFramePr>
          <p:cNvPr id="17413" name="Object 4"/>
          <p:cNvGraphicFramePr>
            <a:graphicFrameLocks noChangeAspect="1"/>
          </p:cNvGraphicFramePr>
          <p:nvPr>
            <p:extLst>
              <p:ext uri="{D42A27DB-BD31-4B8C-83A1-F6EECF244321}">
                <p14:modId xmlns:p14="http://schemas.microsoft.com/office/powerpoint/2010/main" val="852588931"/>
              </p:ext>
            </p:extLst>
          </p:nvPr>
        </p:nvGraphicFramePr>
        <p:xfrm>
          <a:off x="4425951" y="865902"/>
          <a:ext cx="5143500" cy="1178719"/>
        </p:xfrm>
        <a:graphic>
          <a:graphicData uri="http://schemas.openxmlformats.org/presentationml/2006/ole">
            <mc:AlternateContent xmlns:mc="http://schemas.openxmlformats.org/markup-compatibility/2006">
              <mc:Choice xmlns:v="urn:schemas-microsoft-com:vml" Requires="v">
                <p:oleObj spid="_x0000_s2134" r:id="rId4" imgW="7839151" imgH="1928470" progId="Visio.Drawing.11">
                  <p:embed/>
                </p:oleObj>
              </mc:Choice>
              <mc:Fallback>
                <p:oleObj r:id="rId4" imgW="7839151" imgH="192847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5951" y="865902"/>
                        <a:ext cx="5143500" cy="117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4" name="Rectangle 7"/>
          <p:cNvSpPr>
            <a:spLocks noChangeArrowheads="1"/>
          </p:cNvSpPr>
          <p:nvPr/>
        </p:nvSpPr>
        <p:spPr bwMode="auto">
          <a:xfrm>
            <a:off x="2667002" y="282533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1350"/>
          </a:p>
        </p:txBody>
      </p:sp>
      <p:graphicFrame>
        <p:nvGraphicFramePr>
          <p:cNvPr id="17415" name="Object 6"/>
          <p:cNvGraphicFramePr>
            <a:graphicFrameLocks noChangeAspect="1"/>
          </p:cNvGraphicFramePr>
          <p:nvPr>
            <p:extLst>
              <p:ext uri="{D42A27DB-BD31-4B8C-83A1-F6EECF244321}">
                <p14:modId xmlns:p14="http://schemas.microsoft.com/office/powerpoint/2010/main" val="540641281"/>
              </p:ext>
            </p:extLst>
          </p:nvPr>
        </p:nvGraphicFramePr>
        <p:xfrm>
          <a:off x="4425951" y="2762372"/>
          <a:ext cx="5486400" cy="1759744"/>
        </p:xfrm>
        <a:graphic>
          <a:graphicData uri="http://schemas.openxmlformats.org/presentationml/2006/ole">
            <mc:AlternateContent xmlns:mc="http://schemas.openxmlformats.org/markup-compatibility/2006">
              <mc:Choice xmlns:v="urn:schemas-microsoft-com:vml" Requires="v">
                <p:oleObj spid="_x0000_s2135" r:id="rId6" imgW="8583778" imgH="2869692" progId="Visio.Drawing.11">
                  <p:embed/>
                </p:oleObj>
              </mc:Choice>
              <mc:Fallback>
                <p:oleObj r:id="rId6" imgW="8583778" imgH="2869692"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5951" y="2762372"/>
                        <a:ext cx="5486400" cy="175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3"/>
          <p:cNvSpPr txBox="1">
            <a:spLocks noChangeArrowheads="1"/>
          </p:cNvSpPr>
          <p:nvPr/>
        </p:nvSpPr>
        <p:spPr>
          <a:xfrm>
            <a:off x="4495800" y="4522116"/>
            <a:ext cx="5695950" cy="97512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nb-NO" altLang="id-ID" sz="2300" dirty="0"/>
              <a:t>Hubungan ini memerlukan sebuah </a:t>
            </a:r>
            <a:r>
              <a:rPr lang="nb-NO" altLang="id-ID" sz="2300" b="1" i="1" dirty="0"/>
              <a:t>gateway</a:t>
            </a:r>
            <a:r>
              <a:rPr lang="nb-NO" altLang="id-ID" sz="2300" dirty="0"/>
              <a:t> yang berfungsi untuk melakukan </a:t>
            </a:r>
            <a:r>
              <a:rPr lang="nb-NO" altLang="id-ID" sz="2300" b="1" dirty="0"/>
              <a:t>penyesuaian standar</a:t>
            </a:r>
            <a:r>
              <a:rPr lang="nb-NO" altLang="id-ID" sz="2300" dirty="0"/>
              <a:t> antar media termasuk penyesuaian kanal kontrol dan kontrol pensinyalan antar media. </a:t>
            </a:r>
          </a:p>
          <a:p>
            <a:pPr>
              <a:defRPr/>
            </a:pPr>
            <a:r>
              <a:rPr lang="nb-NO" altLang="id-ID" sz="2300" i="1" dirty="0"/>
              <a:t>Gateway</a:t>
            </a:r>
            <a:r>
              <a:rPr lang="nb-NO" altLang="id-ID" sz="2300" dirty="0"/>
              <a:t> ini bisa berupa PC atau </a:t>
            </a:r>
            <a:r>
              <a:rPr lang="nb-NO" altLang="id-ID" sz="2300" i="1" dirty="0"/>
              <a:t>router</a:t>
            </a:r>
            <a:r>
              <a:rPr lang="nb-NO" altLang="id-ID" sz="2300" dirty="0"/>
              <a:t>. </a:t>
            </a:r>
            <a:endParaRPr lang="en-US" altLang="id-ID" sz="2300" dirty="0"/>
          </a:p>
        </p:txBody>
      </p:sp>
      <p:pic>
        <p:nvPicPr>
          <p:cNvPr id="9" name="Picture 8"/>
          <p:cNvPicPr>
            <a:picLocks noChangeAspect="1"/>
          </p:cNvPicPr>
          <p:nvPr/>
        </p:nvPicPr>
        <p:blipFill>
          <a:blip r:embed="rId8"/>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28225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152650" y="1144213"/>
            <a:ext cx="7886700" cy="458788"/>
          </a:xfrm>
        </p:spPr>
        <p:txBody>
          <a:bodyPr>
            <a:normAutofit/>
          </a:bodyPr>
          <a:lstStyle/>
          <a:p>
            <a:pPr marL="628650" indent="-628650" algn="ctr">
              <a:defRPr/>
            </a:pPr>
            <a:r>
              <a:rPr lang="sv-SE" altLang="id-ID" sz="2400" dirty="0">
                <a:solidFill>
                  <a:schemeClr val="tx1">
                    <a:lumMod val="95000"/>
                    <a:lumOff val="5000"/>
                  </a:schemeClr>
                </a:solidFill>
              </a:rPr>
              <a:t>Dari </a:t>
            </a:r>
            <a:r>
              <a:rPr lang="sv-SE" altLang="id-ID" sz="2400" i="1" dirty="0">
                <a:solidFill>
                  <a:schemeClr val="tx1">
                    <a:lumMod val="95000"/>
                    <a:lumOff val="5000"/>
                  </a:schemeClr>
                </a:solidFill>
              </a:rPr>
              <a:t>Phone</a:t>
            </a:r>
            <a:r>
              <a:rPr lang="sv-SE" altLang="id-ID" sz="2400" dirty="0">
                <a:solidFill>
                  <a:schemeClr val="tx1">
                    <a:lumMod val="95000"/>
                    <a:lumOff val="5000"/>
                  </a:schemeClr>
                </a:solidFill>
              </a:rPr>
              <a:t> ke </a:t>
            </a:r>
            <a:r>
              <a:rPr lang="sv-SE" altLang="id-ID" sz="2400" i="1" dirty="0">
                <a:solidFill>
                  <a:schemeClr val="tx1">
                    <a:lumMod val="95000"/>
                    <a:lumOff val="5000"/>
                  </a:schemeClr>
                </a:solidFill>
              </a:rPr>
              <a:t>Phone</a:t>
            </a:r>
            <a:r>
              <a:rPr lang="sv-SE" altLang="id-ID" sz="2400" dirty="0">
                <a:solidFill>
                  <a:schemeClr val="tx1">
                    <a:lumMod val="95000"/>
                    <a:lumOff val="5000"/>
                  </a:schemeClr>
                </a:solidFill>
              </a:rPr>
              <a:t> melewati jaringan internet </a:t>
            </a:r>
            <a:endParaRPr lang="en-US" altLang="id-ID" sz="2400" dirty="0">
              <a:solidFill>
                <a:schemeClr val="tx1">
                  <a:lumMod val="95000"/>
                  <a:lumOff val="5000"/>
                </a:schemeClr>
              </a:solidFill>
            </a:endParaRPr>
          </a:p>
        </p:txBody>
      </p:sp>
      <p:sp>
        <p:nvSpPr>
          <p:cNvPr id="19459" name="Rectangle 5"/>
          <p:cNvSpPr>
            <a:spLocks noChangeArrowheads="1"/>
          </p:cNvSpPr>
          <p:nvPr/>
        </p:nvSpPr>
        <p:spPr bwMode="auto">
          <a:xfrm>
            <a:off x="2667002" y="288248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1350"/>
          </a:p>
        </p:txBody>
      </p:sp>
      <p:graphicFrame>
        <p:nvGraphicFramePr>
          <p:cNvPr id="19460" name="Object 4"/>
          <p:cNvGraphicFramePr>
            <a:graphicFrameLocks noChangeAspect="1"/>
          </p:cNvGraphicFramePr>
          <p:nvPr>
            <p:extLst>
              <p:ext uri="{D42A27DB-BD31-4B8C-83A1-F6EECF244321}">
                <p14:modId xmlns:p14="http://schemas.microsoft.com/office/powerpoint/2010/main" val="1505070851"/>
              </p:ext>
            </p:extLst>
          </p:nvPr>
        </p:nvGraphicFramePr>
        <p:xfrm>
          <a:off x="2578317" y="1981200"/>
          <a:ext cx="7480083" cy="3809999"/>
        </p:xfrm>
        <a:graphic>
          <a:graphicData uri="http://schemas.openxmlformats.org/presentationml/2006/ole">
            <mc:AlternateContent xmlns:mc="http://schemas.openxmlformats.org/markup-compatibility/2006">
              <mc:Choice xmlns:v="urn:schemas-microsoft-com:vml" Requires="v">
                <p:oleObj spid="_x0000_s3117" r:id="rId3" imgW="9533839" imgH="2339950" progId="Visio.Drawing.11">
                  <p:embed/>
                </p:oleObj>
              </mc:Choice>
              <mc:Fallback>
                <p:oleObj r:id="rId3" imgW="9533839" imgH="233995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317" y="1981200"/>
                        <a:ext cx="7480083" cy="3809999"/>
                      </a:xfrm>
                      <a:prstGeom prst="rect">
                        <a:avLst/>
                      </a:prstGeom>
                      <a:noFill/>
                      <a:ln>
                        <a:noFill/>
                      </a:ln>
                    </p:spPr>
                  </p:pic>
                </p:oleObj>
              </mc:Fallback>
            </mc:AlternateContent>
          </a:graphicData>
        </a:graphic>
      </p:graphicFrame>
      <p:pic>
        <p:nvPicPr>
          <p:cNvPr id="5" name="Picture 4"/>
          <p:cNvPicPr>
            <a:picLocks noChangeAspect="1"/>
          </p:cNvPicPr>
          <p:nvPr/>
        </p:nvPicPr>
        <p:blipFill>
          <a:blip r:embed="rId5"/>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345256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defRPr/>
            </a:pPr>
            <a:r>
              <a:rPr lang="sv-SE" altLang="id-ID" dirty="0" err="1">
                <a:solidFill>
                  <a:schemeClr val="tx1">
                    <a:lumMod val="95000"/>
                    <a:lumOff val="5000"/>
                  </a:schemeClr>
                </a:solidFill>
              </a:rPr>
              <a:t>Komponen</a:t>
            </a:r>
            <a:r>
              <a:rPr lang="sv-SE" altLang="id-ID" dirty="0">
                <a:solidFill>
                  <a:schemeClr val="tx1">
                    <a:lumMod val="95000"/>
                    <a:lumOff val="5000"/>
                  </a:schemeClr>
                </a:solidFill>
              </a:rPr>
              <a:t> </a:t>
            </a:r>
            <a:r>
              <a:rPr lang="sv-SE" altLang="id-ID" dirty="0" err="1">
                <a:solidFill>
                  <a:schemeClr val="tx1">
                    <a:lumMod val="95000"/>
                    <a:lumOff val="5000"/>
                  </a:schemeClr>
                </a:solidFill>
              </a:rPr>
              <a:t>VoIP</a:t>
            </a:r>
            <a:r>
              <a:rPr lang="sv-SE" altLang="id-ID" dirty="0">
                <a:solidFill>
                  <a:schemeClr val="tx1">
                    <a:lumMod val="95000"/>
                    <a:lumOff val="5000"/>
                  </a:schemeClr>
                </a:solidFill>
              </a:rPr>
              <a:t> (1)</a:t>
            </a:r>
            <a:endParaRPr lang="en-US" altLang="id-ID" dirty="0">
              <a:solidFill>
                <a:schemeClr val="tx1">
                  <a:lumMod val="95000"/>
                  <a:lumOff val="5000"/>
                </a:schemeClr>
              </a:solidFill>
            </a:endParaRPr>
          </a:p>
        </p:txBody>
      </p:sp>
      <p:sp>
        <p:nvSpPr>
          <p:cNvPr id="20483" name="Rectangle 3"/>
          <p:cNvSpPr>
            <a:spLocks noGrp="1" noChangeArrowheads="1"/>
          </p:cNvSpPr>
          <p:nvPr>
            <p:ph idx="1"/>
          </p:nvPr>
        </p:nvSpPr>
        <p:spPr>
          <a:xfrm>
            <a:off x="4267200" y="762000"/>
            <a:ext cx="5791200" cy="5334000"/>
          </a:xfrm>
        </p:spPr>
        <p:txBody>
          <a:bodyPr>
            <a:normAutofit fontScale="92500" lnSpcReduction="20000"/>
          </a:bodyPr>
          <a:lstStyle/>
          <a:p>
            <a:pPr eaLnBrk="1" hangingPunct="1"/>
            <a:r>
              <a:rPr lang="en-US" altLang="id-ID" sz="2400" b="1" dirty="0"/>
              <a:t>User Agent</a:t>
            </a:r>
            <a:endParaRPr lang="id-ID" altLang="id-ID" sz="2400" b="1" dirty="0"/>
          </a:p>
          <a:p>
            <a:pPr lvl="1" eaLnBrk="1" hangingPunct="1"/>
            <a:r>
              <a:rPr lang="sv-SE" altLang="id-ID" sz="2400" dirty="0"/>
              <a:t>User Agent adalah komponen VoIP yang langsung berhubungan dengan user. User dapat menggunakan dan mengoperasikan untuk melakukan komunikasi dengan user yang lain dan juga melakukan setting untuk berkomunikasi dengan phone analog </a:t>
            </a:r>
            <a:endParaRPr lang="en-US" altLang="id-ID" sz="2400" dirty="0"/>
          </a:p>
          <a:p>
            <a:pPr eaLnBrk="1" hangingPunct="1"/>
            <a:r>
              <a:rPr lang="en-US" altLang="id-ID" sz="2400" b="1" dirty="0"/>
              <a:t>Proxy</a:t>
            </a:r>
            <a:endParaRPr lang="id-ID" altLang="id-ID" sz="2400" b="1" dirty="0"/>
          </a:p>
          <a:p>
            <a:pPr lvl="1" eaLnBrk="1" hangingPunct="1"/>
            <a:r>
              <a:rPr lang="en-US" altLang="id-ID" sz="2400" dirty="0" err="1"/>
              <a:t>Merupakan</a:t>
            </a:r>
            <a:r>
              <a:rPr lang="en-US" altLang="id-ID" sz="2400" dirty="0"/>
              <a:t> software yang </a:t>
            </a:r>
            <a:r>
              <a:rPr lang="en-US" altLang="id-ID" sz="2400" dirty="0" err="1"/>
              <a:t>digunakan</a:t>
            </a:r>
            <a:r>
              <a:rPr lang="en-US" altLang="id-ID" sz="2400" dirty="0"/>
              <a:t> </a:t>
            </a:r>
            <a:r>
              <a:rPr lang="en-US" altLang="id-ID" sz="2400" dirty="0" err="1"/>
              <a:t>sebagai</a:t>
            </a:r>
            <a:r>
              <a:rPr lang="en-US" altLang="id-ID" sz="2400" dirty="0"/>
              <a:t> server VoIP yang </a:t>
            </a:r>
            <a:r>
              <a:rPr lang="en-US" altLang="id-ID" sz="2400" dirty="0" err="1"/>
              <a:t>menangani</a:t>
            </a:r>
            <a:r>
              <a:rPr lang="en-US" altLang="id-ID" sz="2400" dirty="0"/>
              <a:t> proses </a:t>
            </a:r>
            <a:r>
              <a:rPr lang="en-US" altLang="id-ID" sz="2400" dirty="0" err="1"/>
              <a:t>registrasi</a:t>
            </a:r>
            <a:r>
              <a:rPr lang="en-US" altLang="id-ID" sz="2400" dirty="0"/>
              <a:t> </a:t>
            </a:r>
            <a:r>
              <a:rPr lang="en-US" altLang="id-ID" sz="2400" dirty="0" err="1"/>
              <a:t>dan</a:t>
            </a:r>
            <a:r>
              <a:rPr lang="en-US" altLang="id-ID" sz="2400" dirty="0"/>
              <a:t> </a:t>
            </a:r>
            <a:r>
              <a:rPr lang="en-US" altLang="id-ID" sz="2400" dirty="0" err="1"/>
              <a:t>autentikasi</a:t>
            </a:r>
            <a:r>
              <a:rPr lang="en-US" altLang="id-ID" sz="2400" dirty="0"/>
              <a:t> user. </a:t>
            </a:r>
            <a:endParaRPr lang="id-ID" altLang="id-ID" sz="2400" dirty="0"/>
          </a:p>
          <a:p>
            <a:pPr lvl="1" eaLnBrk="1" hangingPunct="1"/>
            <a:r>
              <a:rPr lang="en-US" altLang="id-ID" sz="2400" dirty="0"/>
              <a:t>Proxy </a:t>
            </a:r>
            <a:r>
              <a:rPr lang="en-US" altLang="id-ID" sz="2400" dirty="0" err="1"/>
              <a:t>melakukan</a:t>
            </a:r>
            <a:r>
              <a:rPr lang="en-US" altLang="id-ID" sz="2400" dirty="0"/>
              <a:t> </a:t>
            </a:r>
            <a:r>
              <a:rPr lang="en-US" altLang="id-ID" sz="2400" dirty="0" err="1"/>
              <a:t>banyak</a:t>
            </a:r>
            <a:r>
              <a:rPr lang="en-US" altLang="id-ID" sz="2400" dirty="0"/>
              <a:t> proses yang </a:t>
            </a:r>
            <a:r>
              <a:rPr lang="en-US" altLang="id-ID" sz="2400" dirty="0" err="1"/>
              <a:t>membuat</a:t>
            </a:r>
            <a:r>
              <a:rPr lang="en-US" altLang="id-ID" sz="2400" dirty="0"/>
              <a:t> </a:t>
            </a:r>
            <a:r>
              <a:rPr lang="en-US" altLang="id-ID" sz="2400" dirty="0" err="1"/>
              <a:t>panggilan</a:t>
            </a:r>
            <a:r>
              <a:rPr lang="en-US" altLang="id-ID" sz="2400" dirty="0"/>
              <a:t> </a:t>
            </a:r>
            <a:r>
              <a:rPr lang="en-US" altLang="id-ID" sz="2400" dirty="0" err="1"/>
              <a:t>dapat</a:t>
            </a:r>
            <a:r>
              <a:rPr lang="en-US" altLang="id-ID" sz="2400" dirty="0"/>
              <a:t> </a:t>
            </a:r>
            <a:r>
              <a:rPr lang="en-US" altLang="id-ID" sz="2400" dirty="0" err="1"/>
              <a:t>terlaksana</a:t>
            </a:r>
            <a:r>
              <a:rPr lang="en-US" altLang="id-ID" sz="2400" dirty="0"/>
              <a:t> </a:t>
            </a:r>
            <a:r>
              <a:rPr lang="en-US" altLang="id-ID" sz="2400" dirty="0" err="1"/>
              <a:t>diantara</a:t>
            </a:r>
            <a:r>
              <a:rPr lang="en-US" altLang="id-ID" sz="2400" dirty="0"/>
              <a:t> user </a:t>
            </a:r>
            <a:r>
              <a:rPr lang="en-US" altLang="id-ID" sz="2400" dirty="0" err="1"/>
              <a:t>dan</a:t>
            </a:r>
            <a:r>
              <a:rPr lang="en-US" altLang="id-ID" sz="2400" dirty="0"/>
              <a:t> </a:t>
            </a:r>
            <a:r>
              <a:rPr lang="en-US" altLang="id-ID" sz="2400" dirty="0" err="1"/>
              <a:t>menampilkan</a:t>
            </a:r>
            <a:r>
              <a:rPr lang="en-US" altLang="id-ID" sz="2400" dirty="0"/>
              <a:t> proses </a:t>
            </a:r>
            <a:r>
              <a:rPr lang="en-US" altLang="id-ID" sz="2400" dirty="0" err="1"/>
              <a:t>panggilan</a:t>
            </a:r>
            <a:r>
              <a:rPr lang="en-US" altLang="id-ID" sz="2400" dirty="0"/>
              <a:t> yang </a:t>
            </a:r>
            <a:r>
              <a:rPr lang="en-US" altLang="id-ID" sz="2400" dirty="0" err="1"/>
              <a:t>terlihat</a:t>
            </a:r>
            <a:r>
              <a:rPr lang="en-US" altLang="id-ID" sz="2400" dirty="0"/>
              <a:t> </a:t>
            </a:r>
            <a:r>
              <a:rPr lang="en-US" altLang="id-ID" sz="2400" dirty="0" err="1"/>
              <a:t>dalam</a:t>
            </a:r>
            <a:r>
              <a:rPr lang="en-US" altLang="id-ID" sz="2400" dirty="0"/>
              <a:t> log </a:t>
            </a:r>
            <a:r>
              <a:rPr lang="en-US" altLang="id-ID" sz="2400" dirty="0" err="1"/>
              <a:t>diserver</a:t>
            </a:r>
            <a:r>
              <a:rPr lang="en-US" altLang="id-ID" sz="2400" dirty="0"/>
              <a:t>. </a:t>
            </a:r>
            <a:endParaRPr lang="id-ID" altLang="id-ID" sz="2400" dirty="0"/>
          </a:p>
          <a:p>
            <a:pPr lvl="1" eaLnBrk="1" hangingPunct="1"/>
            <a:r>
              <a:rPr lang="en-US" altLang="id-ID" sz="2400" dirty="0"/>
              <a:t>Proxy yang </a:t>
            </a:r>
            <a:r>
              <a:rPr lang="en-US" altLang="id-ID" sz="2400" dirty="0" err="1"/>
              <a:t>kita</a:t>
            </a:r>
            <a:r>
              <a:rPr lang="en-US" altLang="id-ID" sz="2400" dirty="0"/>
              <a:t> </a:t>
            </a:r>
            <a:r>
              <a:rPr lang="en-US" altLang="id-ID" sz="2400" dirty="0" err="1"/>
              <a:t>gunakan</a:t>
            </a:r>
            <a:r>
              <a:rPr lang="en-US" altLang="id-ID" sz="2400" dirty="0"/>
              <a:t> </a:t>
            </a:r>
            <a:r>
              <a:rPr lang="en-US" altLang="id-ID" sz="2400" dirty="0" err="1"/>
              <a:t>adalah</a:t>
            </a:r>
            <a:r>
              <a:rPr lang="en-US" altLang="id-ID" sz="2400" dirty="0"/>
              <a:t> </a:t>
            </a:r>
            <a:r>
              <a:rPr lang="en-US" altLang="id-ID" sz="2400" dirty="0" err="1"/>
              <a:t>Softswitch</a:t>
            </a:r>
            <a:endParaRPr lang="en-US" altLang="id-ID" sz="2400" dirty="0"/>
          </a:p>
          <a:p>
            <a:pPr eaLnBrk="1" hangingPunct="1"/>
            <a:endParaRPr lang="en-US" altLang="id-ID" sz="1350" dirty="0"/>
          </a:p>
        </p:txBody>
      </p:sp>
      <p:pic>
        <p:nvPicPr>
          <p:cNvPr id="4" name="Picture 3"/>
          <p:cNvPicPr>
            <a:picLocks noChangeAspect="1"/>
          </p:cNvPicPr>
          <p:nvPr/>
        </p:nvPicPr>
        <p:blipFill>
          <a:blip r:embed="rId2"/>
          <a:stretch>
            <a:fillRect/>
          </a:stretch>
        </p:blipFill>
        <p:spPr>
          <a:xfrm>
            <a:off x="10820400" y="-5393"/>
            <a:ext cx="1371600" cy="1224593"/>
          </a:xfrm>
          <a:prstGeom prst="rect">
            <a:avLst/>
          </a:prstGeom>
        </p:spPr>
      </p:pic>
    </p:spTree>
    <p:extLst>
      <p:ext uri="{BB962C8B-B14F-4D97-AF65-F5344CB8AC3E}">
        <p14:creationId xmlns:p14="http://schemas.microsoft.com/office/powerpoint/2010/main" val="170608710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{F12FBC89-B702-8E49-991C-C832002F0422}tf10001124</Template>
  <TotalTime>1830</TotalTime>
  <Words>1615</Words>
  <Application>Microsoft Macintosh PowerPoint</Application>
  <PresentationFormat>Widescreen</PresentationFormat>
  <Paragraphs>147</Paragraphs>
  <Slides>29</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8" baseType="lpstr">
      <vt:lpstr>Calibri</vt:lpstr>
      <vt:lpstr>Corbel</vt:lpstr>
      <vt:lpstr>ＭＳ ゴシック</vt:lpstr>
      <vt:lpstr>Wingdings</vt:lpstr>
      <vt:lpstr>Wingdings 2</vt:lpstr>
      <vt:lpstr>Arial</vt:lpstr>
      <vt:lpstr>Frame</vt:lpstr>
      <vt:lpstr>Visio.Drawing.11</vt:lpstr>
      <vt:lpstr>Visio.Drawing.6</vt:lpstr>
      <vt:lpstr>Konsep Komunikasi VoIP</vt:lpstr>
      <vt:lpstr>VoIP</vt:lpstr>
      <vt:lpstr>Pengantar</vt:lpstr>
      <vt:lpstr>Pengantar</vt:lpstr>
      <vt:lpstr>Pengantar</vt:lpstr>
      <vt:lpstr>PowerPoint Presentation</vt:lpstr>
      <vt:lpstr>Dari PC ke PC melewati jaringan internet </vt:lpstr>
      <vt:lpstr>Dari Phone ke Phone melewati jaringan internet </vt:lpstr>
      <vt:lpstr>Komponen VoIP (1)</vt:lpstr>
      <vt:lpstr>Komponen VoIP (2)</vt:lpstr>
      <vt:lpstr>Paket VoIP (1) </vt:lpstr>
      <vt:lpstr>Paket VoIP (2) </vt:lpstr>
      <vt:lpstr>Protocol VoIP  </vt:lpstr>
      <vt:lpstr>Protokol H.323 </vt:lpstr>
      <vt:lpstr>H.323</vt:lpstr>
      <vt:lpstr>H.323</vt:lpstr>
      <vt:lpstr>Arsitektur Protokol H.323 </vt:lpstr>
      <vt:lpstr>H.323</vt:lpstr>
      <vt:lpstr>H.323</vt:lpstr>
      <vt:lpstr>H.323</vt:lpstr>
      <vt:lpstr>H.323</vt:lpstr>
      <vt:lpstr>H.323</vt:lpstr>
      <vt:lpstr>H.323</vt:lpstr>
      <vt:lpstr>H.323</vt:lpstr>
      <vt:lpstr>SIP</vt:lpstr>
      <vt:lpstr>PowerPoint Presentation</vt:lpstr>
      <vt:lpstr>SIP</vt:lpstr>
      <vt:lpstr>SIP</vt:lpstr>
      <vt:lpstr>SIP</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Feri Muhammad Ali Akbar</dc:creator>
  <cp:lastModifiedBy>Microsoft Office User</cp:lastModifiedBy>
  <cp:revision>34</cp:revision>
  <dcterms:created xsi:type="dcterms:W3CDTF">2017-09-28T01:08:24Z</dcterms:created>
  <dcterms:modified xsi:type="dcterms:W3CDTF">2019-10-29T23:01:50Z</dcterms:modified>
</cp:coreProperties>
</file>