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 id="2147483656" r:id="rId2"/>
    <p:sldMasterId id="2147483658" r:id="rId3"/>
  </p:sldMasterIdLst>
  <p:notesMasterIdLst>
    <p:notesMasterId r:id="rId16"/>
  </p:notesMasterIdLst>
  <p:sldIdLst>
    <p:sldId id="314" r:id="rId4"/>
    <p:sldId id="315" r:id="rId5"/>
    <p:sldId id="316" r:id="rId6"/>
    <p:sldId id="317" r:id="rId7"/>
    <p:sldId id="318" r:id="rId8"/>
    <p:sldId id="319" r:id="rId9"/>
    <p:sldId id="320" r:id="rId10"/>
    <p:sldId id="321" r:id="rId11"/>
    <p:sldId id="322" r:id="rId12"/>
    <p:sldId id="328" r:id="rId13"/>
    <p:sldId id="329" r:id="rId14"/>
    <p:sldId id="350"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6C89786-7652-4140-B2F1-C6B10E1FA338}">
  <a:tblStyle styleId="{A6C89786-7652-4140-B2F1-C6B10E1FA3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882"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0" name="Google Shape;430;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9" name="Google Shape;529;p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p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5" name="Google Shape;535;p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p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7" name="Google Shape;677;p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5" name="Google Shape;435;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1" name="Google Shape;441;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7" name="Google Shape;447;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p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3" name="Google Shape;463;p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p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9" name="Google Shape;469;p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6" name="Google Shape;476;p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3" name="Google Shape;483;p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2" name="Google Shape;492;p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896523" y="608258"/>
            <a:ext cx="7790276" cy="51899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28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6"/>
          <p:cNvSpPr txBox="1">
            <a:spLocks noGrp="1"/>
          </p:cNvSpPr>
          <p:nvPr>
            <p:ph type="body" idx="1"/>
          </p:nvPr>
        </p:nvSpPr>
        <p:spPr>
          <a:xfrm>
            <a:off x="896523" y="1200151"/>
            <a:ext cx="7790276"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sz="1800"/>
            </a:lvl1pPr>
            <a:lvl2pPr marL="914400" lvl="1" indent="-330200" algn="l">
              <a:spcBef>
                <a:spcPts val="320"/>
              </a:spcBef>
              <a:spcAft>
                <a:spcPts val="0"/>
              </a:spcAft>
              <a:buClr>
                <a:schemeClr val="dk1"/>
              </a:buClr>
              <a:buSzPts val="1600"/>
              <a:buChar char="–"/>
              <a:defRPr sz="1600"/>
            </a:lvl2pPr>
            <a:lvl3pPr marL="1371600" lvl="2" indent="-317500" algn="l">
              <a:spcBef>
                <a:spcPts val="280"/>
              </a:spcBef>
              <a:spcAft>
                <a:spcPts val="0"/>
              </a:spcAft>
              <a:buClr>
                <a:schemeClr val="dk1"/>
              </a:buClr>
              <a:buSzPts val="1400"/>
              <a:buChar char="•"/>
              <a:defRPr sz="1400"/>
            </a:lvl3pPr>
            <a:lvl4pPr marL="1828800" lvl="3" indent="-304800" algn="l">
              <a:spcBef>
                <a:spcPts val="240"/>
              </a:spcBef>
              <a:spcAft>
                <a:spcPts val="0"/>
              </a:spcAft>
              <a:buClr>
                <a:schemeClr val="dk1"/>
              </a:buClr>
              <a:buSzPts val="1200"/>
              <a:buChar char="–"/>
              <a:defRPr sz="1200"/>
            </a:lvl4pPr>
            <a:lvl5pPr marL="2286000" lvl="4" indent="-304800" algn="l">
              <a:spcBef>
                <a:spcPts val="240"/>
              </a:spcBef>
              <a:spcAft>
                <a:spcPts val="0"/>
              </a:spcAft>
              <a:buClr>
                <a:schemeClr val="dk1"/>
              </a:buClr>
              <a:buSzPts val="1200"/>
              <a:buChar char="»"/>
              <a:defRPr sz="12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24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8"/>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lvl1pPr marL="457200" lvl="0" indent="-228600" algn="l">
              <a:spcBef>
                <a:spcPts val="240"/>
              </a:spcBef>
              <a:spcAft>
                <a:spcPts val="0"/>
              </a:spcAft>
              <a:buClr>
                <a:srgbClr val="888888"/>
              </a:buClr>
              <a:buSzPts val="1200"/>
              <a:buNone/>
              <a:defRPr sz="12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
        <p:cNvGrpSpPr/>
        <p:nvPr/>
      </p:nvGrpSpPr>
      <p:grpSpPr>
        <a:xfrm>
          <a:off x="0" y="0"/>
          <a:ext cx="0" cy="0"/>
          <a:chOff x="0" y="0"/>
          <a:chExt cx="0" cy="0"/>
        </a:xfrm>
      </p:grpSpPr>
      <p:cxnSp>
        <p:nvCxnSpPr>
          <p:cNvPr id="21" name="Google Shape;21;p5"/>
          <p:cNvCxnSpPr/>
          <p:nvPr/>
        </p:nvCxnSpPr>
        <p:spPr>
          <a:xfrm>
            <a:off x="896937" y="1158875"/>
            <a:ext cx="7789862" cy="0"/>
          </a:xfrm>
          <a:prstGeom prst="straightConnector1">
            <a:avLst/>
          </a:prstGeom>
          <a:noFill/>
          <a:ln w="9525" cap="flat" cmpd="sng">
            <a:solidFill>
              <a:srgbClr val="000000"/>
            </a:solidFill>
            <a:prstDash val="solid"/>
            <a:miter lim="800000"/>
            <a:headEnd type="none" w="med" len="med"/>
            <a:tailEnd type="none" w="med" len="med"/>
          </a:ln>
        </p:spPr>
      </p:cxnSp>
      <p:sp>
        <p:nvSpPr>
          <p:cNvPr id="22" name="Google Shape;22;p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3" name="Google Shape;23;p5"/>
          <p:cNvSpPr txBox="1">
            <a:spLocks noGrp="1"/>
          </p:cNvSpPr>
          <p:nvPr>
            <p:ph type="body" idx="1"/>
          </p:nvPr>
        </p:nvSpPr>
        <p:spPr>
          <a:xfrm>
            <a:off x="457200" y="1200150"/>
            <a:ext cx="8229600" cy="3394075"/>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
        <p:cNvGrpSpPr/>
        <p:nvPr/>
      </p:nvGrpSpPr>
      <p:grpSpPr>
        <a:xfrm>
          <a:off x="0" y="0"/>
          <a:ext cx="0" cy="0"/>
          <a:chOff x="0" y="0"/>
          <a:chExt cx="0" cy="0"/>
        </a:xfrm>
      </p:grpSpPr>
      <p:sp>
        <p:nvSpPr>
          <p:cNvPr id="29" name="Google Shape;29;p7"/>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0" name="Google Shape;30;p7"/>
          <p:cNvSpPr txBox="1">
            <a:spLocks noGrp="1"/>
          </p:cNvSpPr>
          <p:nvPr>
            <p:ph type="body" idx="1"/>
          </p:nvPr>
        </p:nvSpPr>
        <p:spPr>
          <a:xfrm>
            <a:off x="457200" y="1200150"/>
            <a:ext cx="8229600" cy="3394075"/>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3" name="Google Shape;43;p11"/>
          <p:cNvSpPr txBox="1">
            <a:spLocks noGrp="1"/>
          </p:cNvSpPr>
          <p:nvPr>
            <p:ph type="body" idx="1"/>
          </p:nvPr>
        </p:nvSpPr>
        <p:spPr>
          <a:xfrm>
            <a:off x="457200" y="1200150"/>
            <a:ext cx="8229600" cy="3394075"/>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4" name="Google Shape;44;p11"/>
          <p:cNvSpPr txBox="1">
            <a:spLocks noGrp="1"/>
          </p:cNvSpPr>
          <p:nvPr>
            <p:ph type="dt" idx="10"/>
          </p:nvPr>
        </p:nvSpPr>
        <p:spPr>
          <a:xfrm>
            <a:off x="457200" y="4767262"/>
            <a:ext cx="213360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11"/>
          <p:cNvSpPr txBox="1">
            <a:spLocks noGrp="1"/>
          </p:cNvSpPr>
          <p:nvPr>
            <p:ph type="ftr" idx="11"/>
          </p:nvPr>
        </p:nvSpPr>
        <p:spPr>
          <a:xfrm>
            <a:off x="3124200" y="4767262"/>
            <a:ext cx="289560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11"/>
          <p:cNvSpPr txBox="1">
            <a:spLocks noGrp="1"/>
          </p:cNvSpPr>
          <p:nvPr>
            <p:ph type="sldNum" idx="12"/>
          </p:nvPr>
        </p:nvSpPr>
        <p:spPr>
          <a:xfrm>
            <a:off x="6553200" y="4767262"/>
            <a:ext cx="2133600" cy="27463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70"/>
          <p:cNvSpPr txBox="1">
            <a:spLocks noGrp="1"/>
          </p:cNvSpPr>
          <p:nvPr>
            <p:ph type="title"/>
          </p:nvPr>
        </p:nvSpPr>
        <p:spPr>
          <a:xfrm>
            <a:off x="631825" y="2043112"/>
            <a:ext cx="7772400" cy="1022350"/>
          </a:xfrm>
          <a:prstGeom prst="rect">
            <a:avLst/>
          </a:prstGeom>
          <a:solidFill>
            <a:srgbClr val="FF0000"/>
          </a:solid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3200"/>
              <a:buFont typeface="Calibri"/>
              <a:buNone/>
            </a:pPr>
            <a:r>
              <a:rPr lang="en-US" sz="3200" b="1" i="0" u="none">
                <a:solidFill>
                  <a:schemeClr val="dk1"/>
                </a:solidFill>
                <a:latin typeface="Calibri"/>
                <a:ea typeface="Calibri"/>
                <a:cs typeface="Calibri"/>
                <a:sym typeface="Calibri"/>
              </a:rPr>
              <a:t>PEMBELAJARAN</a:t>
            </a:r>
            <a:br>
              <a:rPr lang="en-US" sz="3200" b="1" i="0" u="none">
                <a:solidFill>
                  <a:schemeClr val="dk1"/>
                </a:solidFill>
                <a:latin typeface="Calibri"/>
                <a:ea typeface="Calibri"/>
                <a:cs typeface="Calibri"/>
                <a:sym typeface="Calibri"/>
              </a:rPr>
            </a:br>
            <a:r>
              <a:rPr lang="en-US" sz="3200" b="1" i="0" u="none">
                <a:solidFill>
                  <a:schemeClr val="dk1"/>
                </a:solidFill>
                <a:latin typeface="Calibri"/>
                <a:ea typeface="Calibri"/>
                <a:cs typeface="Calibri"/>
                <a:sym typeface="Calibri"/>
              </a:rPr>
              <a:t>PESAWAT SEDERHANA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84"/>
          <p:cNvSpPr txBox="1">
            <a:spLocks noGrp="1"/>
          </p:cNvSpPr>
          <p:nvPr>
            <p:ph type="title"/>
          </p:nvPr>
        </p:nvSpPr>
        <p:spPr>
          <a:xfrm>
            <a:off x="722312" y="3305175"/>
            <a:ext cx="7772400" cy="10223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400"/>
              <a:buFont typeface="Calibri"/>
              <a:buNone/>
            </a:pPr>
            <a:r>
              <a:rPr lang="en-US" sz="2400" b="1" i="0" u="none">
                <a:solidFill>
                  <a:schemeClr val="dk1"/>
                </a:solidFill>
                <a:latin typeface="Calibri"/>
                <a:ea typeface="Calibri"/>
                <a:cs typeface="Calibri"/>
                <a:sym typeface="Calibri"/>
              </a:rPr>
              <a:t>PENGUATAN</a:t>
            </a:r>
            <a:endParaRPr/>
          </a:p>
        </p:txBody>
      </p:sp>
      <p:sp>
        <p:nvSpPr>
          <p:cNvPr id="532" name="Google Shape;532;p84"/>
          <p:cNvSpPr txBox="1">
            <a:spLocks noGrp="1"/>
          </p:cNvSpPr>
          <p:nvPr>
            <p:ph type="body" idx="1"/>
          </p:nvPr>
        </p:nvSpPr>
        <p:spPr>
          <a:xfrm>
            <a:off x="722312" y="2179637"/>
            <a:ext cx="7772400" cy="1125537"/>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888888"/>
              </a:buClr>
              <a:buSzPts val="1200"/>
              <a:buNone/>
            </a:pPr>
            <a:endParaRPr sz="1200">
              <a:solidFill>
                <a:srgbClr val="88888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85"/>
          <p:cNvSpPr txBox="1">
            <a:spLocks noGrp="1"/>
          </p:cNvSpPr>
          <p:nvPr>
            <p:ph type="title"/>
          </p:nvPr>
        </p:nvSpPr>
        <p:spPr>
          <a:xfrm>
            <a:off x="896937" y="608012"/>
            <a:ext cx="7789862" cy="519112"/>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PENGUATAN</a:t>
            </a:r>
            <a:endParaRPr/>
          </a:p>
        </p:txBody>
      </p:sp>
      <p:sp>
        <p:nvSpPr>
          <p:cNvPr id="538" name="Google Shape;538;p85"/>
          <p:cNvSpPr txBox="1">
            <a:spLocks noGrp="1"/>
          </p:cNvSpPr>
          <p:nvPr>
            <p:ph type="body" idx="1"/>
          </p:nvPr>
        </p:nvSpPr>
        <p:spPr>
          <a:xfrm>
            <a:off x="647700" y="1200150"/>
            <a:ext cx="8039100" cy="339407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2400"/>
              <a:buFont typeface="Calibri"/>
              <a:buAutoNum type="arabicPeriod"/>
            </a:pPr>
            <a:r>
              <a:rPr lang="en-US" sz="2400" b="0" i="0" u="none">
                <a:solidFill>
                  <a:schemeClr val="dk1"/>
                </a:solidFill>
                <a:latin typeface="Calibri"/>
                <a:ea typeface="Calibri"/>
                <a:cs typeface="Calibri"/>
                <a:sym typeface="Calibri"/>
              </a:rPr>
              <a:t>Usaha didefinisikan sebagai perkalian antara Gaya yang menyebabkan benda berubah posisinya terhadap titik acuan tertentu atau mengalami Perpindahan</a:t>
            </a:r>
            <a:endParaRPr/>
          </a:p>
          <a:p>
            <a:pPr marL="457200" marR="0" lvl="0" indent="-457200" algn="just" rtl="0">
              <a:lnSpc>
                <a:spcPct val="100000"/>
              </a:lnSpc>
              <a:spcBef>
                <a:spcPts val="480"/>
              </a:spcBef>
              <a:spcAft>
                <a:spcPts val="0"/>
              </a:spcAft>
              <a:buClr>
                <a:schemeClr val="dk1"/>
              </a:buClr>
              <a:buSzPts val="2400"/>
              <a:buFont typeface="Calibri"/>
              <a:buAutoNum type="arabicPeriod"/>
            </a:pPr>
            <a:r>
              <a:rPr lang="en-US" sz="2400" b="0" i="0" u="none">
                <a:solidFill>
                  <a:schemeClr val="dk1"/>
                </a:solidFill>
                <a:latin typeface="Calibri"/>
                <a:ea typeface="Calibri"/>
                <a:cs typeface="Calibri"/>
                <a:sym typeface="Calibri"/>
              </a:rPr>
              <a:t>Keuntungan mekanik adalah suatu bilangan yang menyatakan pelipatgandaan hasil dari suatu pesawat sederhana terhadap gaya atau jarak perpindahan.</a:t>
            </a:r>
            <a:endParaRPr/>
          </a:p>
          <a:p>
            <a:pPr marL="457200" marR="0" lvl="0" indent="-457200" algn="just" rtl="0">
              <a:lnSpc>
                <a:spcPct val="100000"/>
              </a:lnSpc>
              <a:spcBef>
                <a:spcPts val="480"/>
              </a:spcBef>
              <a:spcAft>
                <a:spcPts val="0"/>
              </a:spcAft>
              <a:buClr>
                <a:schemeClr val="dk1"/>
              </a:buClr>
              <a:buSzPts val="2400"/>
              <a:buFont typeface="Calibri"/>
              <a:buAutoNum type="arabicPeriod"/>
            </a:pPr>
            <a:r>
              <a:rPr lang="en-US" sz="2400" b="0" i="0" u="none">
                <a:solidFill>
                  <a:schemeClr val="dk1"/>
                </a:solidFill>
                <a:latin typeface="Calibri"/>
                <a:ea typeface="Calibri"/>
                <a:cs typeface="Calibri"/>
                <a:sym typeface="Calibri"/>
              </a:rPr>
              <a:t>Pesawat sederhana yang sedikit kompleks ini pada prinsipnya untuk memudahkan umat manusia dalam melakukan aktivitas kehidupannya</a:t>
            </a:r>
            <a:endParaRPr sz="2400" b="0" i="0" u="none">
              <a:solidFill>
                <a:schemeClr val="dk1"/>
              </a:solidFill>
              <a:latin typeface="Calibri"/>
              <a:ea typeface="Calibri"/>
              <a:cs typeface="Calibri"/>
              <a:sym typeface="Calibri"/>
            </a:endParaRPr>
          </a:p>
          <a:p>
            <a:pPr marL="457200" marR="0" lvl="0" indent="-304800" algn="just" rtl="0">
              <a:lnSpc>
                <a:spcPct val="100000"/>
              </a:lnSpc>
              <a:spcBef>
                <a:spcPts val="48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342900" marR="0" lvl="0" indent="-190500" algn="l" rtl="0">
              <a:spcBef>
                <a:spcPts val="48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106"/>
          <p:cNvSpPr txBox="1">
            <a:spLocks noGrp="1"/>
          </p:cNvSpPr>
          <p:nvPr>
            <p:ph type="title"/>
          </p:nvPr>
        </p:nvSpPr>
        <p:spPr>
          <a:xfrm>
            <a:off x="722312" y="3305175"/>
            <a:ext cx="7772400" cy="10223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400"/>
              <a:buFont typeface="Calibri"/>
              <a:buNone/>
            </a:pPr>
            <a:r>
              <a:rPr lang="en-US" sz="2400" b="1" i="0" u="none">
                <a:solidFill>
                  <a:schemeClr val="dk1"/>
                </a:solidFill>
                <a:latin typeface="Calibri"/>
                <a:ea typeface="Calibri"/>
                <a:cs typeface="Calibri"/>
                <a:sym typeface="Calibri"/>
              </a:rPr>
              <a:t>TERIMA KASIH</a:t>
            </a:r>
            <a:endParaRPr/>
          </a:p>
        </p:txBody>
      </p:sp>
      <p:sp>
        <p:nvSpPr>
          <p:cNvPr id="680" name="Google Shape;680;p106"/>
          <p:cNvSpPr txBox="1">
            <a:spLocks noGrp="1"/>
          </p:cNvSpPr>
          <p:nvPr>
            <p:ph type="body" idx="1"/>
          </p:nvPr>
        </p:nvSpPr>
        <p:spPr>
          <a:xfrm>
            <a:off x="722312" y="2179637"/>
            <a:ext cx="7772400" cy="1125537"/>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888888"/>
              </a:buClr>
              <a:buSzPts val="1200"/>
              <a:buNone/>
            </a:pPr>
            <a:endParaRPr sz="1200">
              <a:solidFill>
                <a:srgbClr val="88888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71"/>
          <p:cNvSpPr txBox="1">
            <a:spLocks noGrp="1"/>
          </p:cNvSpPr>
          <p:nvPr>
            <p:ph type="title"/>
          </p:nvPr>
        </p:nvSpPr>
        <p:spPr>
          <a:xfrm>
            <a:off x="896937" y="323850"/>
            <a:ext cx="7789862" cy="80327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Tujuan</a:t>
            </a:r>
            <a:endParaRPr/>
          </a:p>
        </p:txBody>
      </p:sp>
      <p:sp>
        <p:nvSpPr>
          <p:cNvPr id="438" name="Google Shape;438;p71"/>
          <p:cNvSpPr txBox="1">
            <a:spLocks noGrp="1"/>
          </p:cNvSpPr>
          <p:nvPr>
            <p:ph type="body" idx="1"/>
          </p:nvPr>
        </p:nvSpPr>
        <p:spPr>
          <a:xfrm>
            <a:off x="896937" y="1200150"/>
            <a:ext cx="7789862" cy="339407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Setelah guru mempelajari modul ini dengan kerja keras, disiplin, jujur, kreatif, kerjasama dan tanggungjawab, diharapkan dapat memahami konsep pesawat sederhana, jenis pesawat sederhana, dan kegunaannya dalam kehidupan sehari-hari.</a:t>
            </a:r>
            <a:endParaRPr sz="2400" b="1" i="0" u="none">
              <a:solidFill>
                <a:schemeClr val="dk1"/>
              </a:solidFill>
              <a:latin typeface="Calibri"/>
              <a:ea typeface="Calibri"/>
              <a:cs typeface="Calibri"/>
              <a:sym typeface="Calibri"/>
            </a:endParaRPr>
          </a:p>
          <a:p>
            <a:pPr marL="342900" marR="0" lvl="0" indent="-190500" algn="l" rtl="0">
              <a:spcBef>
                <a:spcPts val="480"/>
              </a:spcBef>
              <a:spcAft>
                <a:spcPts val="0"/>
              </a:spcAft>
              <a:buClr>
                <a:schemeClr val="dk1"/>
              </a:buClr>
              <a:buSzPts val="2400"/>
              <a:buFont typeface="Arial"/>
              <a:buNone/>
            </a:pPr>
            <a:endParaRPr sz="2400" b="1" i="0" u="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72"/>
          <p:cNvSpPr txBox="1">
            <a:spLocks noGrp="1"/>
          </p:cNvSpPr>
          <p:nvPr>
            <p:ph type="title"/>
          </p:nvPr>
        </p:nvSpPr>
        <p:spPr>
          <a:xfrm>
            <a:off x="896937" y="608012"/>
            <a:ext cx="7789862" cy="519112"/>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Indikator Pencapaian kompetensi</a:t>
            </a:r>
            <a:endParaRPr/>
          </a:p>
        </p:txBody>
      </p:sp>
      <p:sp>
        <p:nvSpPr>
          <p:cNvPr id="444" name="Google Shape;444;p72"/>
          <p:cNvSpPr txBox="1">
            <a:spLocks noGrp="1"/>
          </p:cNvSpPr>
          <p:nvPr>
            <p:ph type="body" idx="1"/>
          </p:nvPr>
        </p:nvSpPr>
        <p:spPr>
          <a:xfrm>
            <a:off x="896937" y="1200150"/>
            <a:ext cx="7789862" cy="3394075"/>
          </a:xfrm>
          <a:prstGeom prst="rect">
            <a:avLst/>
          </a:prstGeom>
          <a:noFill/>
          <a:ln>
            <a:noFill/>
          </a:ln>
        </p:spPr>
        <p:txBody>
          <a:bodyPr spcFirstLastPara="1" wrap="square" lIns="91425" tIns="45700" rIns="91425" bIns="45700" anchor="t" anchorCtr="0">
            <a:normAutofit/>
          </a:bodyPr>
          <a:lstStyle/>
          <a:p>
            <a:pPr marL="457200" marR="0" lvl="0" indent="-457200" algn="l" rtl="0">
              <a:lnSpc>
                <a:spcPct val="80000"/>
              </a:lnSpc>
              <a:spcBef>
                <a:spcPts val="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Menjelaskan pengertian usaha</a:t>
            </a:r>
            <a:endParaRPr/>
          </a:p>
          <a:p>
            <a:pPr marL="457200" marR="0" lvl="0" indent="-457200" algn="l" rtl="0">
              <a:lnSpc>
                <a:spcPct val="80000"/>
              </a:lnSpc>
              <a:spcBef>
                <a:spcPts val="44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Menjelaskan hubungan usaha, gaya dan perpindahan</a:t>
            </a:r>
            <a:endParaRPr/>
          </a:p>
          <a:p>
            <a:pPr marL="457200" marR="0" lvl="0" indent="-457200" algn="l" rtl="0">
              <a:lnSpc>
                <a:spcPct val="80000"/>
              </a:lnSpc>
              <a:spcBef>
                <a:spcPts val="44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Menjelaskan pengertian pesawat sederhana</a:t>
            </a:r>
            <a:endParaRPr/>
          </a:p>
          <a:p>
            <a:pPr marL="457200" marR="0" lvl="0" indent="-457200" algn="l" rtl="0">
              <a:lnSpc>
                <a:spcPct val="80000"/>
              </a:lnSpc>
              <a:spcBef>
                <a:spcPts val="44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Menjelaskan berbagai jenis pesawat sederhana</a:t>
            </a:r>
            <a:endParaRPr/>
          </a:p>
          <a:p>
            <a:pPr marL="457200" marR="0" lvl="0" indent="-457200" algn="l" rtl="0">
              <a:lnSpc>
                <a:spcPct val="80000"/>
              </a:lnSpc>
              <a:spcBef>
                <a:spcPts val="44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Menjelaskan keuntungan bidang miring</a:t>
            </a:r>
            <a:endParaRPr/>
          </a:p>
          <a:p>
            <a:pPr marL="457200" marR="0" lvl="0" indent="-457200" algn="l" rtl="0">
              <a:lnSpc>
                <a:spcPct val="80000"/>
              </a:lnSpc>
              <a:spcBef>
                <a:spcPts val="44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Menjelaskan keuntungan roda</a:t>
            </a:r>
            <a:endParaRPr/>
          </a:p>
          <a:p>
            <a:pPr marL="457200" marR="0" lvl="0" indent="-457200" algn="l" rtl="0">
              <a:lnSpc>
                <a:spcPct val="80000"/>
              </a:lnSpc>
              <a:spcBef>
                <a:spcPts val="44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Menjelaskan keuntungan pengungkit</a:t>
            </a:r>
            <a:endParaRPr/>
          </a:p>
          <a:p>
            <a:pPr marL="457200" marR="0" lvl="0" indent="-457200" algn="l" rtl="0">
              <a:lnSpc>
                <a:spcPct val="80000"/>
              </a:lnSpc>
              <a:spcBef>
                <a:spcPts val="44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Menjelaskan keuntungan katrol</a:t>
            </a:r>
            <a:endParaRPr/>
          </a:p>
          <a:p>
            <a:pPr marL="457200" marR="0" lvl="0" indent="-457200" algn="l" rtl="0">
              <a:lnSpc>
                <a:spcPct val="80000"/>
              </a:lnSpc>
              <a:spcBef>
                <a:spcPts val="440"/>
              </a:spcBef>
              <a:spcAft>
                <a:spcPts val="0"/>
              </a:spcAft>
              <a:buClr>
                <a:schemeClr val="dk1"/>
              </a:buClr>
              <a:buSzPts val="2200"/>
              <a:buFont typeface="Calibri"/>
              <a:buAutoNum type="arabicPeriod"/>
            </a:pPr>
            <a:r>
              <a:rPr lang="en-US" sz="2200" b="0" i="0" u="none">
                <a:solidFill>
                  <a:schemeClr val="dk1"/>
                </a:solidFill>
                <a:latin typeface="Calibri"/>
                <a:ea typeface="Calibri"/>
                <a:cs typeface="Calibri"/>
                <a:sym typeface="Calibri"/>
              </a:rPr>
              <a:t>Mengaitkan penerapan pesawat sederhana dalam kehidupan sehari-hari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73"/>
          <p:cNvSpPr txBox="1">
            <a:spLocks noGrp="1"/>
          </p:cNvSpPr>
          <p:nvPr>
            <p:ph type="title"/>
          </p:nvPr>
        </p:nvSpPr>
        <p:spPr>
          <a:xfrm>
            <a:off x="896937" y="608012"/>
            <a:ext cx="7789862" cy="519112"/>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Usaha</a:t>
            </a:r>
            <a:endParaRPr/>
          </a:p>
        </p:txBody>
      </p:sp>
      <p:sp>
        <p:nvSpPr>
          <p:cNvPr id="450" name="Google Shape;450;p73"/>
          <p:cNvSpPr txBox="1">
            <a:spLocks noGrp="1"/>
          </p:cNvSpPr>
          <p:nvPr>
            <p:ph type="body" idx="1"/>
          </p:nvPr>
        </p:nvSpPr>
        <p:spPr>
          <a:xfrm>
            <a:off x="936625" y="1314450"/>
            <a:ext cx="7750175" cy="31623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Dalam fisika, usaha atau kerja harus melibatkan gaya dan perpindahan tempat, dengan kata lain Usaha didefinisikan sebagai perkalian antara Gaya yang menyebabkan benda berubah posisinya terhadap titik acuan tertentu atau mengalami Perpindahan.</a:t>
            </a:r>
            <a:endParaRPr/>
          </a:p>
        </p:txBody>
      </p:sp>
      <p:grpSp>
        <p:nvGrpSpPr>
          <p:cNvPr id="451" name="Google Shape;451;p73"/>
          <p:cNvGrpSpPr/>
          <p:nvPr/>
        </p:nvGrpSpPr>
        <p:grpSpPr>
          <a:xfrm>
            <a:off x="2435225" y="3389311"/>
            <a:ext cx="5530850" cy="1487487"/>
            <a:chOff x="3016" y="8802"/>
            <a:chExt cx="6468" cy="1386"/>
          </a:xfrm>
        </p:grpSpPr>
        <p:sp>
          <p:nvSpPr>
            <p:cNvPr id="452" name="Google Shape;452;p73"/>
            <p:cNvSpPr txBox="1"/>
            <p:nvPr/>
          </p:nvSpPr>
          <p:spPr>
            <a:xfrm>
              <a:off x="8923" y="8802"/>
              <a:ext cx="561" cy="360"/>
            </a:xfrm>
            <a:prstGeom prst="rect">
              <a:avLst/>
            </a:prstGeom>
            <a:solidFill>
              <a:srgbClr val="FFFFFF"/>
            </a:solidFill>
            <a:ln>
              <a:noFill/>
            </a:ln>
          </p:spPr>
          <p:txBody>
            <a:bodyPr spcFirstLastPara="1" wrap="square" lIns="91425" tIns="45700" rIns="91425" bIns="45700" anchor="t" anchorCtr="0">
              <a:noAutofit/>
            </a:bodyPr>
            <a:lstStyle/>
            <a:p>
              <a:pPr marL="228600" marR="0" lvl="0" indent="-228600" algn="just" rtl="0">
                <a:lnSpc>
                  <a:spcPct val="15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F</a:t>
              </a:r>
              <a:endParaRPr/>
            </a:p>
          </p:txBody>
        </p:sp>
        <p:sp>
          <p:nvSpPr>
            <p:cNvPr id="453" name="Google Shape;453;p73"/>
            <p:cNvSpPr txBox="1"/>
            <p:nvPr/>
          </p:nvSpPr>
          <p:spPr>
            <a:xfrm>
              <a:off x="5821" y="9828"/>
              <a:ext cx="561" cy="360"/>
            </a:xfrm>
            <a:prstGeom prst="rect">
              <a:avLst/>
            </a:prstGeom>
            <a:solidFill>
              <a:srgbClr val="FFFFFF"/>
            </a:solid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2000"/>
                <a:buFont typeface="Calibri"/>
                <a:buNone/>
              </a:pPr>
              <a:r>
                <a:rPr lang="en-US" sz="2000" b="1" i="0" u="none">
                  <a:solidFill>
                    <a:schemeClr val="dk1"/>
                  </a:solidFill>
                  <a:latin typeface="Calibri"/>
                  <a:ea typeface="Calibri"/>
                  <a:cs typeface="Calibri"/>
                  <a:sym typeface="Calibri"/>
                </a:rPr>
                <a:t>s</a:t>
              </a:r>
              <a:endParaRPr/>
            </a:p>
          </p:txBody>
        </p:sp>
        <p:sp>
          <p:nvSpPr>
            <p:cNvPr id="454" name="Google Shape;454;p73"/>
            <p:cNvSpPr txBox="1"/>
            <p:nvPr/>
          </p:nvSpPr>
          <p:spPr>
            <a:xfrm>
              <a:off x="4831" y="8820"/>
              <a:ext cx="561" cy="360"/>
            </a:xfrm>
            <a:prstGeom prst="rect">
              <a:avLst/>
            </a:prstGeom>
            <a:solidFill>
              <a:srgbClr val="FFFFFF"/>
            </a:solidFill>
            <a:ln>
              <a:noFill/>
            </a:ln>
          </p:spPr>
          <p:txBody>
            <a:bodyPr spcFirstLastPara="1" wrap="square" lIns="91425" tIns="45700" rIns="91425" bIns="45700" anchor="t" anchorCtr="0">
              <a:noAutofit/>
            </a:bodyPr>
            <a:lstStyle/>
            <a:p>
              <a:pPr marL="228600" marR="0" lvl="0" indent="-228600" algn="just" rtl="0">
                <a:lnSpc>
                  <a:spcPct val="15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F</a:t>
              </a:r>
              <a:endParaRPr/>
            </a:p>
          </p:txBody>
        </p:sp>
        <p:cxnSp>
          <p:nvCxnSpPr>
            <p:cNvPr id="455" name="Google Shape;455;p73"/>
            <p:cNvCxnSpPr/>
            <p:nvPr/>
          </p:nvCxnSpPr>
          <p:spPr>
            <a:xfrm>
              <a:off x="3016" y="9828"/>
              <a:ext cx="6171" cy="0"/>
            </a:xfrm>
            <a:prstGeom prst="straightConnector1">
              <a:avLst/>
            </a:prstGeom>
            <a:noFill/>
            <a:ln w="9525" cap="flat" cmpd="sng">
              <a:solidFill>
                <a:srgbClr val="CCFFFF"/>
              </a:solidFill>
              <a:prstDash val="solid"/>
              <a:miter lim="800000"/>
              <a:headEnd type="none" w="med" len="med"/>
              <a:tailEnd type="none" w="med" len="med"/>
            </a:ln>
          </p:spPr>
        </p:cxnSp>
        <p:sp>
          <p:nvSpPr>
            <p:cNvPr id="456" name="Google Shape;456;p73" descr="Granite"/>
            <p:cNvSpPr txBox="1"/>
            <p:nvPr/>
          </p:nvSpPr>
          <p:spPr>
            <a:xfrm>
              <a:off x="3951" y="9108"/>
              <a:ext cx="561" cy="540"/>
            </a:xfrm>
            <a:prstGeom prst="rect">
              <a:avLst/>
            </a:prstGeom>
            <a:blipFill rotWithShape="1">
              <a:blip r:embed="rId3">
                <a:alphaModFix/>
              </a:blip>
              <a:stretch>
                <a:fillRect/>
              </a:stretch>
            </a:blip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457" name="Google Shape;457;p73" descr="Granite"/>
            <p:cNvSpPr txBox="1"/>
            <p:nvPr/>
          </p:nvSpPr>
          <p:spPr>
            <a:xfrm>
              <a:off x="8065" y="9108"/>
              <a:ext cx="561" cy="540"/>
            </a:xfrm>
            <a:prstGeom prst="rect">
              <a:avLst/>
            </a:prstGeom>
            <a:blipFill rotWithShape="1">
              <a:blip r:embed="rId3">
                <a:alphaModFix/>
              </a:blip>
              <a:stretch>
                <a:fillRect/>
              </a:stretch>
            </a:blip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458" name="Google Shape;458;p73"/>
            <p:cNvSpPr/>
            <p:nvPr/>
          </p:nvSpPr>
          <p:spPr>
            <a:xfrm>
              <a:off x="4680" y="9240"/>
              <a:ext cx="585" cy="1"/>
            </a:xfrm>
            <a:custGeom>
              <a:avLst/>
              <a:gdLst/>
              <a:ahLst/>
              <a:cxnLst/>
              <a:rect l="l" t="t" r="r" b="b"/>
              <a:pathLst>
                <a:path w="585" h="1" extrusionOk="0">
                  <a:moveTo>
                    <a:pt x="0" y="0"/>
                  </a:moveTo>
                  <a:lnTo>
                    <a:pt x="585" y="0"/>
                  </a:lnTo>
                </a:path>
              </a:pathLst>
            </a:custGeom>
            <a:noFill/>
            <a:ln w="9525" cap="flat" cmpd="sng">
              <a:solidFill>
                <a:srgbClr val="000000"/>
              </a:solidFill>
              <a:prstDash val="solid"/>
              <a:round/>
              <a:headEnd type="none" w="sm" len="sm"/>
              <a:tailEnd type="triangle" w="med" len="med"/>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cxnSp>
          <p:nvCxnSpPr>
            <p:cNvPr id="459" name="Google Shape;459;p73"/>
            <p:cNvCxnSpPr/>
            <p:nvPr/>
          </p:nvCxnSpPr>
          <p:spPr>
            <a:xfrm>
              <a:off x="4138" y="10188"/>
              <a:ext cx="4301" cy="0"/>
            </a:xfrm>
            <a:prstGeom prst="straightConnector1">
              <a:avLst/>
            </a:prstGeom>
            <a:noFill/>
            <a:ln w="9525" cap="flat" cmpd="sng">
              <a:solidFill>
                <a:srgbClr val="000000"/>
              </a:solidFill>
              <a:prstDash val="solid"/>
              <a:miter lim="800000"/>
              <a:headEnd type="none" w="med" len="med"/>
              <a:tailEnd type="stealth" w="med" len="med"/>
            </a:ln>
          </p:spPr>
        </p:cxnSp>
        <p:sp>
          <p:nvSpPr>
            <p:cNvPr id="460" name="Google Shape;460;p73"/>
            <p:cNvSpPr/>
            <p:nvPr/>
          </p:nvSpPr>
          <p:spPr>
            <a:xfrm>
              <a:off x="8789" y="9288"/>
              <a:ext cx="585" cy="1"/>
            </a:xfrm>
            <a:custGeom>
              <a:avLst/>
              <a:gdLst/>
              <a:ahLst/>
              <a:cxnLst/>
              <a:rect l="l" t="t" r="r" b="b"/>
              <a:pathLst>
                <a:path w="585" h="1" extrusionOk="0">
                  <a:moveTo>
                    <a:pt x="0" y="0"/>
                  </a:moveTo>
                  <a:lnTo>
                    <a:pt x="585" y="0"/>
                  </a:lnTo>
                </a:path>
              </a:pathLst>
            </a:custGeom>
            <a:noFill/>
            <a:ln w="9525" cap="flat" cmpd="sng">
              <a:solidFill>
                <a:srgbClr val="000000"/>
              </a:solidFill>
              <a:prstDash val="solid"/>
              <a:round/>
              <a:headEnd type="none" w="sm" len="sm"/>
              <a:tailEnd type="triangle" w="med" len="med"/>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74"/>
          <p:cNvSpPr txBox="1">
            <a:spLocks noGrp="1"/>
          </p:cNvSpPr>
          <p:nvPr>
            <p:ph type="title"/>
          </p:nvPr>
        </p:nvSpPr>
        <p:spPr>
          <a:xfrm>
            <a:off x="896937" y="531812"/>
            <a:ext cx="7789862" cy="519112"/>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Hubungan Besar Usaha, Arah Gaya dan Arah Perpindahan</a:t>
            </a:r>
            <a:endParaRPr/>
          </a:p>
        </p:txBody>
      </p:sp>
      <p:sp>
        <p:nvSpPr>
          <p:cNvPr id="466" name="Google Shape;466;p74"/>
          <p:cNvSpPr txBox="1">
            <a:spLocks noGrp="1"/>
          </p:cNvSpPr>
          <p:nvPr>
            <p:ph type="body" idx="1"/>
          </p:nvPr>
        </p:nvSpPr>
        <p:spPr>
          <a:xfrm>
            <a:off x="896937" y="1200150"/>
            <a:ext cx="7789862" cy="3394075"/>
          </a:xfrm>
          <a:prstGeom prst="rect">
            <a:avLst/>
          </a:prstGeom>
          <a:noFill/>
          <a:ln>
            <a:noFill/>
          </a:ln>
        </p:spPr>
        <p:txBody>
          <a:bodyPr spcFirstLastPara="1" wrap="square" lIns="91425" tIns="45700" rIns="91425" bIns="45700" anchor="t" anchorCtr="0">
            <a:normAutofit/>
          </a:bodyPr>
          <a:lstStyle/>
          <a:p>
            <a:pPr marL="0" marR="0" lvl="0" indent="0" algn="just" rtl="0">
              <a:lnSpc>
                <a:spcPct val="100000"/>
              </a:lnSpc>
              <a:spcBef>
                <a:spcPts val="0"/>
              </a:spcBef>
              <a:spcAft>
                <a:spcPts val="0"/>
              </a:spcAft>
              <a:buClr>
                <a:schemeClr val="dk1"/>
              </a:buClr>
              <a:buSzPts val="2000"/>
              <a:buFont typeface="Arial"/>
              <a:buNone/>
            </a:pPr>
            <a:r>
              <a:rPr lang="en-US" sz="2000" b="0" i="0" u="none">
                <a:solidFill>
                  <a:schemeClr val="dk1"/>
                </a:solidFill>
                <a:latin typeface="Calibri"/>
                <a:ea typeface="Calibri"/>
                <a:cs typeface="Calibri"/>
                <a:sym typeface="Calibri"/>
              </a:rPr>
              <a:t>Besar usaha yang dilakukan oleh gaya yang bekerja pada benda bergantung pada besar gaya yang bekerja, besar perpindahan benda, dan arah gaya, serta arah perpindahan benda secara matematis dapat dirumuskan sebagai berikut: </a:t>
            </a:r>
            <a:endParaRPr sz="2000" b="1" i="0" u="none">
              <a:solidFill>
                <a:schemeClr val="dk1"/>
              </a:solidFill>
              <a:latin typeface="Calibri"/>
              <a:ea typeface="Calibri"/>
              <a:cs typeface="Calibri"/>
              <a:sym typeface="Calibri"/>
            </a:endParaRPr>
          </a:p>
          <a:p>
            <a:pPr marL="0" marR="0" lvl="0" indent="-127000" algn="just" rtl="0">
              <a:lnSpc>
                <a:spcPct val="100000"/>
              </a:lnSpc>
              <a:spcBef>
                <a:spcPts val="400"/>
              </a:spcBef>
              <a:spcAft>
                <a:spcPts val="0"/>
              </a:spcAft>
              <a:buClr>
                <a:schemeClr val="dk1"/>
              </a:buClr>
              <a:buSzPts val="2000"/>
              <a:buFont typeface="Calibri"/>
              <a:buAutoNum type="arabicPeriod"/>
            </a:pPr>
            <a:r>
              <a:rPr lang="en-US" sz="2000" b="0" i="0" u="none">
                <a:solidFill>
                  <a:schemeClr val="dk1"/>
                </a:solidFill>
                <a:latin typeface="Calibri"/>
                <a:ea typeface="Calibri"/>
                <a:cs typeface="Calibri"/>
                <a:sym typeface="Calibri"/>
              </a:rPr>
              <a:t>Gaya pada Benda Membentuk Sudut Tertentu Terhadap Arah Perpindahan Benda</a:t>
            </a:r>
            <a:endParaRPr/>
          </a:p>
          <a:p>
            <a:pPr marL="0" marR="0" lvl="0" indent="-127000" algn="just" rtl="0">
              <a:lnSpc>
                <a:spcPct val="100000"/>
              </a:lnSpc>
              <a:spcBef>
                <a:spcPts val="400"/>
              </a:spcBef>
              <a:spcAft>
                <a:spcPts val="0"/>
              </a:spcAft>
              <a:buClr>
                <a:schemeClr val="dk1"/>
              </a:buClr>
              <a:buSzPts val="2000"/>
              <a:buFont typeface="Calibri"/>
              <a:buAutoNum type="arabicPeriod"/>
            </a:pPr>
            <a:r>
              <a:rPr lang="en-US" sz="2000" b="0" i="0" u="none">
                <a:solidFill>
                  <a:schemeClr val="dk1"/>
                </a:solidFill>
                <a:latin typeface="Calibri"/>
                <a:ea typeface="Calibri"/>
                <a:cs typeface="Calibri"/>
                <a:sym typeface="Calibri"/>
              </a:rPr>
              <a:t>Gaya Bekerja pada Benda Arahnya Tegak Lurus Terhadap Perpindahan</a:t>
            </a:r>
            <a:endParaRPr/>
          </a:p>
          <a:p>
            <a:pPr marL="0" marR="0" lvl="0" indent="-127000" algn="just" rtl="0">
              <a:lnSpc>
                <a:spcPct val="100000"/>
              </a:lnSpc>
              <a:spcBef>
                <a:spcPts val="400"/>
              </a:spcBef>
              <a:spcAft>
                <a:spcPts val="0"/>
              </a:spcAft>
              <a:buClr>
                <a:schemeClr val="dk1"/>
              </a:buClr>
              <a:buSzPts val="2000"/>
              <a:buFont typeface="Calibri"/>
              <a:buAutoNum type="arabicPeriod"/>
            </a:pPr>
            <a:r>
              <a:rPr lang="en-US" sz="2000" b="0" i="0" u="none">
                <a:solidFill>
                  <a:schemeClr val="dk1"/>
                </a:solidFill>
                <a:latin typeface="Calibri"/>
                <a:ea typeface="Calibri"/>
                <a:cs typeface="Calibri"/>
                <a:sym typeface="Calibri"/>
              </a:rPr>
              <a:t>Gaya Bekerja pada Benda Berlawanan Arahnya Terhadap Arah Perpindahan</a:t>
            </a:r>
            <a:endParaRPr/>
          </a:p>
          <a:p>
            <a:pPr marL="342900" marR="0" lvl="0" indent="-215900" algn="l" rtl="0">
              <a:spcBef>
                <a:spcPts val="40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75"/>
          <p:cNvSpPr txBox="1">
            <a:spLocks noGrp="1"/>
          </p:cNvSpPr>
          <p:nvPr>
            <p:ph type="title"/>
          </p:nvPr>
        </p:nvSpPr>
        <p:spPr>
          <a:xfrm>
            <a:off x="896937" y="608012"/>
            <a:ext cx="7789862" cy="519112"/>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Pesawat Sederhana</a:t>
            </a:r>
            <a:endParaRPr/>
          </a:p>
        </p:txBody>
      </p:sp>
      <p:sp>
        <p:nvSpPr>
          <p:cNvPr id="472" name="Google Shape;472;p75"/>
          <p:cNvSpPr txBox="1">
            <a:spLocks noGrp="1"/>
          </p:cNvSpPr>
          <p:nvPr>
            <p:ph type="body" idx="1"/>
          </p:nvPr>
        </p:nvSpPr>
        <p:spPr>
          <a:xfrm>
            <a:off x="744537" y="1219200"/>
            <a:ext cx="2817812" cy="7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Bidang Miring</a:t>
            </a:r>
            <a:endParaRPr/>
          </a:p>
        </p:txBody>
      </p:sp>
      <p:pic>
        <p:nvPicPr>
          <p:cNvPr id="473" name="Google Shape;473;p75"/>
          <p:cNvPicPr preferRelativeResize="0"/>
          <p:nvPr/>
        </p:nvPicPr>
        <p:blipFill rotWithShape="1">
          <a:blip r:embed="rId3">
            <a:alphaModFix/>
          </a:blip>
          <a:srcRect/>
          <a:stretch/>
        </p:blipFill>
        <p:spPr>
          <a:xfrm>
            <a:off x="1285875" y="1714500"/>
            <a:ext cx="6905625" cy="2819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76"/>
          <p:cNvSpPr txBox="1">
            <a:spLocks noGrp="1"/>
          </p:cNvSpPr>
          <p:nvPr>
            <p:ph type="title"/>
          </p:nvPr>
        </p:nvSpPr>
        <p:spPr>
          <a:xfrm>
            <a:off x="896937" y="608012"/>
            <a:ext cx="7789862" cy="519112"/>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Pesawat Sederhana</a:t>
            </a:r>
            <a:endParaRPr/>
          </a:p>
        </p:txBody>
      </p:sp>
      <p:sp>
        <p:nvSpPr>
          <p:cNvPr id="479" name="Google Shape;479;p76"/>
          <p:cNvSpPr txBox="1">
            <a:spLocks noGrp="1"/>
          </p:cNvSpPr>
          <p:nvPr>
            <p:ph type="body" idx="1"/>
          </p:nvPr>
        </p:nvSpPr>
        <p:spPr>
          <a:xfrm>
            <a:off x="744537" y="1219200"/>
            <a:ext cx="2817812" cy="7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Baji</a:t>
            </a:r>
            <a:endParaRPr/>
          </a:p>
        </p:txBody>
      </p:sp>
      <p:pic>
        <p:nvPicPr>
          <p:cNvPr id="480" name="Google Shape;480;p76"/>
          <p:cNvPicPr preferRelativeResize="0"/>
          <p:nvPr/>
        </p:nvPicPr>
        <p:blipFill rotWithShape="1">
          <a:blip r:embed="rId3">
            <a:alphaModFix/>
          </a:blip>
          <a:srcRect/>
          <a:stretch/>
        </p:blipFill>
        <p:spPr>
          <a:xfrm>
            <a:off x="1066800" y="1924050"/>
            <a:ext cx="6419850" cy="2667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77"/>
          <p:cNvSpPr txBox="1">
            <a:spLocks noGrp="1"/>
          </p:cNvSpPr>
          <p:nvPr>
            <p:ph type="title"/>
          </p:nvPr>
        </p:nvSpPr>
        <p:spPr>
          <a:xfrm>
            <a:off x="896937" y="608012"/>
            <a:ext cx="7789862" cy="519112"/>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Pesawat Sederhana</a:t>
            </a:r>
            <a:endParaRPr/>
          </a:p>
        </p:txBody>
      </p:sp>
      <p:sp>
        <p:nvSpPr>
          <p:cNvPr id="486" name="Google Shape;486;p77"/>
          <p:cNvSpPr txBox="1">
            <a:spLocks noGrp="1"/>
          </p:cNvSpPr>
          <p:nvPr>
            <p:ph type="body" idx="1"/>
          </p:nvPr>
        </p:nvSpPr>
        <p:spPr>
          <a:xfrm>
            <a:off x="744537" y="1219200"/>
            <a:ext cx="2817812" cy="7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Pengungkit</a:t>
            </a:r>
            <a:endParaRPr/>
          </a:p>
        </p:txBody>
      </p:sp>
      <p:pic>
        <p:nvPicPr>
          <p:cNvPr id="487" name="Google Shape;487;p77"/>
          <p:cNvPicPr preferRelativeResize="0"/>
          <p:nvPr/>
        </p:nvPicPr>
        <p:blipFill rotWithShape="1">
          <a:blip r:embed="rId3">
            <a:alphaModFix/>
          </a:blip>
          <a:srcRect/>
          <a:stretch/>
        </p:blipFill>
        <p:spPr>
          <a:xfrm>
            <a:off x="58737" y="1731962"/>
            <a:ext cx="4273550" cy="1201737"/>
          </a:xfrm>
          <a:prstGeom prst="rect">
            <a:avLst/>
          </a:prstGeom>
          <a:noFill/>
          <a:ln>
            <a:noFill/>
          </a:ln>
        </p:spPr>
      </p:pic>
      <p:pic>
        <p:nvPicPr>
          <p:cNvPr id="488" name="Google Shape;488;p77"/>
          <p:cNvPicPr preferRelativeResize="0"/>
          <p:nvPr/>
        </p:nvPicPr>
        <p:blipFill rotWithShape="1">
          <a:blip r:embed="rId4">
            <a:alphaModFix/>
          </a:blip>
          <a:srcRect/>
          <a:stretch/>
        </p:blipFill>
        <p:spPr>
          <a:xfrm>
            <a:off x="4552950" y="1608137"/>
            <a:ext cx="4476750" cy="1449387"/>
          </a:xfrm>
          <a:prstGeom prst="rect">
            <a:avLst/>
          </a:prstGeom>
          <a:noFill/>
          <a:ln>
            <a:noFill/>
          </a:ln>
        </p:spPr>
      </p:pic>
      <p:pic>
        <p:nvPicPr>
          <p:cNvPr id="489" name="Google Shape;489;p77"/>
          <p:cNvPicPr preferRelativeResize="0"/>
          <p:nvPr/>
        </p:nvPicPr>
        <p:blipFill rotWithShape="1">
          <a:blip r:embed="rId5">
            <a:alphaModFix/>
          </a:blip>
          <a:srcRect/>
          <a:stretch/>
        </p:blipFill>
        <p:spPr>
          <a:xfrm>
            <a:off x="2516187" y="3322637"/>
            <a:ext cx="4570412" cy="1584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78"/>
          <p:cNvSpPr txBox="1">
            <a:spLocks noGrp="1"/>
          </p:cNvSpPr>
          <p:nvPr>
            <p:ph type="title"/>
          </p:nvPr>
        </p:nvSpPr>
        <p:spPr>
          <a:xfrm>
            <a:off x="896937" y="608012"/>
            <a:ext cx="7789862" cy="519112"/>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2800"/>
              <a:buFont typeface="Calibri"/>
              <a:buNone/>
            </a:pPr>
            <a:r>
              <a:rPr lang="en-US" sz="2800" b="1" i="0" u="none">
                <a:solidFill>
                  <a:schemeClr val="dk1"/>
                </a:solidFill>
                <a:latin typeface="Calibri"/>
                <a:ea typeface="Calibri"/>
                <a:cs typeface="Calibri"/>
                <a:sym typeface="Calibri"/>
              </a:rPr>
              <a:t>Pesawat Sederhana</a:t>
            </a:r>
            <a:endParaRPr/>
          </a:p>
        </p:txBody>
      </p:sp>
      <p:sp>
        <p:nvSpPr>
          <p:cNvPr id="495" name="Google Shape;495;p78"/>
          <p:cNvSpPr txBox="1">
            <a:spLocks noGrp="1"/>
          </p:cNvSpPr>
          <p:nvPr>
            <p:ph type="body" idx="1"/>
          </p:nvPr>
        </p:nvSpPr>
        <p:spPr>
          <a:xfrm>
            <a:off x="744537" y="1219200"/>
            <a:ext cx="2817812" cy="7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a:solidFill>
                  <a:schemeClr val="dk1"/>
                </a:solidFill>
                <a:latin typeface="Calibri"/>
                <a:ea typeface="Calibri"/>
                <a:cs typeface="Calibri"/>
                <a:sym typeface="Calibri"/>
              </a:rPr>
              <a:t>Katrol</a:t>
            </a:r>
            <a:endParaRPr/>
          </a:p>
        </p:txBody>
      </p:sp>
      <p:pic>
        <p:nvPicPr>
          <p:cNvPr id="496" name="Google Shape;496;p78"/>
          <p:cNvPicPr preferRelativeResize="0"/>
          <p:nvPr/>
        </p:nvPicPr>
        <p:blipFill rotWithShape="1">
          <a:blip r:embed="rId3">
            <a:alphaModFix/>
          </a:blip>
          <a:srcRect/>
          <a:stretch/>
        </p:blipFill>
        <p:spPr>
          <a:xfrm>
            <a:off x="1171575" y="1771650"/>
            <a:ext cx="1952625" cy="2628900"/>
          </a:xfrm>
          <a:prstGeom prst="rect">
            <a:avLst/>
          </a:prstGeom>
          <a:noFill/>
          <a:ln>
            <a:noFill/>
          </a:ln>
        </p:spPr>
      </p:pic>
      <p:pic>
        <p:nvPicPr>
          <p:cNvPr id="497" name="Google Shape;497;p78"/>
          <p:cNvPicPr preferRelativeResize="0"/>
          <p:nvPr/>
        </p:nvPicPr>
        <p:blipFill rotWithShape="1">
          <a:blip r:embed="rId4">
            <a:alphaModFix/>
          </a:blip>
          <a:srcRect/>
          <a:stretch/>
        </p:blipFill>
        <p:spPr>
          <a:xfrm>
            <a:off x="4032250" y="1227137"/>
            <a:ext cx="4654550" cy="3824287"/>
          </a:xfrm>
          <a:prstGeom prst="rect">
            <a:avLst/>
          </a:prstGeom>
          <a:noFill/>
          <a:ln>
            <a:noFill/>
          </a:ln>
        </p:spPr>
      </p:pic>
    </p:spTree>
  </p:cSld>
  <p:clrMapOvr>
    <a:masterClrMapping/>
  </p:clrMapOvr>
</p:sld>
</file>

<file path=ppt/theme/theme1.xml><?xml version="1.0" encoding="utf-8"?>
<a:theme xmlns:a="http://schemas.openxmlformats.org/drawingml/2006/main" name="4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265</Words>
  <Application>Microsoft Office PowerPoint</Application>
  <PresentationFormat>On-screen Show (16:9)</PresentationFormat>
  <Paragraphs>37</Paragraphs>
  <Slides>12</Slides>
  <Notes>12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Times New Roman</vt:lpstr>
      <vt:lpstr>4_Office Theme</vt:lpstr>
      <vt:lpstr>5_Office Theme</vt:lpstr>
      <vt:lpstr>Office Theme</vt:lpstr>
      <vt:lpstr>PEMBELAJARAN PESAWAT SEDERHANA</vt:lpstr>
      <vt:lpstr>Tujuan</vt:lpstr>
      <vt:lpstr>Indikator Pencapaian kompetensi</vt:lpstr>
      <vt:lpstr>Usaha</vt:lpstr>
      <vt:lpstr>Hubungan Besar Usaha, Arah Gaya dan Arah Perpindahan</vt:lpstr>
      <vt:lpstr>Pesawat Sederhana</vt:lpstr>
      <vt:lpstr>Pesawat Sederhana</vt:lpstr>
      <vt:lpstr>Pesawat Sederhana</vt:lpstr>
      <vt:lpstr>Pesawat Sederhana</vt:lpstr>
      <vt:lpstr>PENGUATAN</vt:lpstr>
      <vt:lpstr>PENGUATAN</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GAYA DAN GERAK </dc:title>
  <cp:lastModifiedBy>manusiapohon</cp:lastModifiedBy>
  <cp:revision>3</cp:revision>
  <dcterms:modified xsi:type="dcterms:W3CDTF">2021-02-17T02:40:00Z</dcterms:modified>
</cp:coreProperties>
</file>