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9" r:id="rId3"/>
    <p:sldId id="280" r:id="rId4"/>
    <p:sldId id="281" r:id="rId5"/>
    <p:sldId id="282" r:id="rId6"/>
    <p:sldId id="284" r:id="rId7"/>
    <p:sldId id="285" r:id="rId8"/>
    <p:sldId id="286" r:id="rId9"/>
    <p:sldId id="287" r:id="rId10"/>
    <p:sldId id="288" r:id="rId11"/>
    <p:sldId id="306" r:id="rId12"/>
    <p:sldId id="289" r:id="rId13"/>
    <p:sldId id="307" r:id="rId14"/>
    <p:sldId id="308" r:id="rId15"/>
    <p:sldId id="291" r:id="rId16"/>
    <p:sldId id="290" r:id="rId17"/>
    <p:sldId id="292" r:id="rId18"/>
    <p:sldId id="293" r:id="rId19"/>
    <p:sldId id="294" r:id="rId20"/>
    <p:sldId id="295" r:id="rId21"/>
    <p:sldId id="296" r:id="rId22"/>
    <p:sldId id="297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9BD"/>
    <a:srgbClr val="52CBBE"/>
    <a:srgbClr val="00E6F2"/>
    <a:srgbClr val="FF5969"/>
    <a:srgbClr val="0066CC"/>
    <a:srgbClr val="006B70"/>
    <a:srgbClr val="00A0A8"/>
    <a:srgbClr val="5D7373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>
        <p:scale>
          <a:sx n="80" d="100"/>
          <a:sy n="80" d="100"/>
        </p:scale>
        <p:origin x="-1428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pPr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12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5" Type="http://schemas.openxmlformats.org/officeDocument/2006/relationships/image" Target="../media/image6.svg"/><Relationship Id="rId10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12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0.png"/><Relationship Id="rId7" Type="http://schemas.openxmlformats.org/officeDocument/2006/relationships/image" Target="../media/image10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png"/><Relationship Id="rId3" Type="http://schemas.openxmlformats.org/officeDocument/2006/relationships/image" Target="../media/image110.png"/><Relationship Id="rId7" Type="http://schemas.openxmlformats.org/officeDocument/2006/relationships/image" Target="../media/image13.png"/><Relationship Id="rId12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454400" y="1183505"/>
            <a:ext cx="5570458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800" b="1" dirty="0">
                <a:solidFill>
                  <a:srgbClr val="00B050"/>
                </a:solidFill>
                <a:latin typeface="Tw Cen MT" panose="020B0602020104020603" pitchFamily="34" charset="0"/>
              </a:rPr>
              <a:t>INDEKS HARGA, INFLASI, PENGANGGURAN DAN </a:t>
            </a:r>
            <a:endParaRPr lang="id-ID" sz="2800" b="1" dirty="0" smtClean="0">
              <a:solidFill>
                <a:srgbClr val="00B050"/>
              </a:solidFill>
              <a:latin typeface="Tw Cen MT" panose="020B0602020104020603" pitchFamily="34" charset="0"/>
            </a:endParaRPr>
          </a:p>
          <a:p>
            <a:pPr algn="ctr"/>
            <a:r>
              <a:rPr lang="id-ID" sz="2800" b="1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KEBIJAKAN </a:t>
            </a:r>
            <a:r>
              <a:rPr lang="id-ID" sz="2800" b="1" dirty="0">
                <a:solidFill>
                  <a:srgbClr val="00B050"/>
                </a:solidFill>
                <a:latin typeface="Tw Cen MT" panose="020B0602020104020603" pitchFamily="34" charset="0"/>
              </a:rPr>
              <a:t>EKONOMI</a:t>
            </a:r>
            <a:endParaRPr lang="en-US" sz="2800" b="1" dirty="0">
              <a:solidFill>
                <a:srgbClr val="00B050"/>
              </a:solidFill>
              <a:latin typeface="Tw Cen MT" panose="020B06020201040206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4444511" y="62828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856867" y="3343703"/>
            <a:ext cx="4765523" cy="360128"/>
            <a:chOff x="5632462" y="2432956"/>
            <a:chExt cx="6354031" cy="480170"/>
          </a:xfrm>
        </p:grpSpPr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12CB825-EAFB-4901-8C7E-D5477E0D31C8}"/>
                </a:ext>
              </a:extLst>
            </p:cNvPr>
            <p:cNvGrpSpPr/>
            <p:nvPr/>
          </p:nvGrpSpPr>
          <p:grpSpPr>
            <a:xfrm>
              <a:off x="5632462" y="2461302"/>
              <a:ext cx="4140553" cy="451824"/>
              <a:chOff x="4679586" y="878988"/>
              <a:chExt cx="1745757" cy="190500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4679586" y="878988"/>
                <a:ext cx="190500" cy="190500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39CA212B-3524-454E-9129-17FD0E8983F0}"/>
                  </a:ext>
                </a:extLst>
              </p:cNvPr>
              <p:cNvSpPr/>
              <p:nvPr/>
            </p:nvSpPr>
            <p:spPr>
              <a:xfrm>
                <a:off x="4990736" y="878988"/>
                <a:ext cx="190500" cy="190500"/>
              </a:xfrm>
              <a:prstGeom prst="ellips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="" xmlns:a16="http://schemas.microsoft.com/office/drawing/2014/main" id="{6487D07D-4424-43AA-9CF5-4A04A38B6C2D}"/>
                  </a:ext>
                </a:extLst>
              </p:cNvPr>
              <p:cNvSpPr/>
              <p:nvPr/>
            </p:nvSpPr>
            <p:spPr>
              <a:xfrm>
                <a:off x="5301522" y="878988"/>
                <a:ext cx="190500" cy="190500"/>
              </a:xfrm>
              <a:prstGeom prst="ellipse">
                <a:avLst/>
              </a:prstGeom>
              <a:solidFill>
                <a:srgbClr val="FEC6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="" xmlns:a16="http://schemas.microsoft.com/office/drawing/2014/main" id="{51E021E3-C26E-4AB9-81EB-239E3D1BBAB2}"/>
                  </a:ext>
                </a:extLst>
              </p:cNvPr>
              <p:cNvSpPr/>
              <p:nvPr/>
            </p:nvSpPr>
            <p:spPr>
              <a:xfrm>
                <a:off x="5612308" y="878988"/>
                <a:ext cx="190500" cy="190500"/>
              </a:xfrm>
              <a:prstGeom prst="ellipse">
                <a:avLst/>
              </a:prstGeom>
              <a:solidFill>
                <a:srgbClr val="5D73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="" xmlns:a16="http://schemas.microsoft.com/office/drawing/2014/main" id="{85AD4D6E-2D38-486B-8F61-738D1E4773C2}"/>
                  </a:ext>
                </a:extLst>
              </p:cNvPr>
              <p:cNvSpPr/>
              <p:nvPr/>
            </p:nvSpPr>
            <p:spPr>
              <a:xfrm>
                <a:off x="5923575" y="878988"/>
                <a:ext cx="190500" cy="1905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D88F111D-10A0-4CCB-B20B-B33508AA6193}"/>
                  </a:ext>
                </a:extLst>
              </p:cNvPr>
              <p:cNvSpPr/>
              <p:nvPr/>
            </p:nvSpPr>
            <p:spPr>
              <a:xfrm>
                <a:off x="6234843" y="878988"/>
                <a:ext cx="190500" cy="190500"/>
              </a:xfrm>
              <a:prstGeom prst="ellipse">
                <a:avLst/>
              </a:prstGeom>
              <a:solidFill>
                <a:srgbClr val="00A0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0060437" y="2432956"/>
              <a:ext cx="1926056" cy="473305"/>
              <a:chOff x="10060437" y="2432956"/>
              <a:chExt cx="1926056" cy="473305"/>
            </a:xfrm>
          </p:grpSpPr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0060437" y="2454437"/>
                <a:ext cx="451824" cy="4518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0797553" y="2432956"/>
                <a:ext cx="451824" cy="4518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1534669" y="2448045"/>
                <a:ext cx="451824" cy="45182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77" name="Picture 5" descr="Berkas:Logo Kemendikbud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483" y="7174"/>
            <a:ext cx="1127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573542" y="3912646"/>
            <a:ext cx="5570458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THAMRIN</a:t>
            </a:r>
            <a:endParaRPr lang="en-US" sz="2000" b="1" dirty="0">
              <a:solidFill>
                <a:srgbClr val="00B05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136029" y="1177288"/>
            <a:ext cx="5518779" cy="1420513"/>
            <a:chOff x="1387588" y="2182683"/>
            <a:chExt cx="1805441" cy="1894017"/>
          </a:xfrm>
        </p:grpSpPr>
        <p:sp>
          <p:nvSpPr>
            <p:cNvPr id="103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5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2276667" y="1794629"/>
            <a:ext cx="5367986" cy="227399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2292586" y="2417569"/>
            <a:ext cx="5352067" cy="1005217"/>
            <a:chOff x="1409334" y="3838425"/>
            <a:chExt cx="1591582" cy="870281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09334" y="3838425"/>
              <a:ext cx="1591582" cy="319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09334" y="4149136"/>
              <a:ext cx="1591582" cy="55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/>
                <a:t>G</a:t>
              </a:r>
              <a:r>
                <a:rPr lang="id-ID" sz="1800" b="1" dirty="0" smtClean="0"/>
                <a:t>ejala-gejala </a:t>
              </a:r>
              <a:r>
                <a:rPr lang="id-ID" sz="1800" b="1" dirty="0"/>
                <a:t>kenaikan harga barang-barang yang sifatnya umum dan terus menerus</a:t>
              </a:r>
              <a:endParaRPr lang="en-US" sz="18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69247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1409700" y="4592864"/>
            <a:ext cx="2057400" cy="273844"/>
          </a:xfrm>
        </p:spPr>
        <p:txBody>
          <a:bodyPr/>
          <a:lstStyle/>
          <a:p>
            <a:r>
              <a:rPr lang="id-ID" sz="1200" b="1" dirty="0" smtClean="0"/>
              <a:t>Deman</a:t>
            </a:r>
            <a:r>
              <a:rPr lang="en-US" sz="1200" b="1" dirty="0"/>
              <a:t>d</a:t>
            </a:r>
            <a:r>
              <a:rPr lang="id-ID" sz="1200" b="1" dirty="0" smtClean="0"/>
              <a:t> pull inflation </a:t>
            </a:r>
            <a:endParaRPr lang="en-US" sz="1200" b="1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4622120"/>
            <a:ext cx="2333171" cy="240166"/>
          </a:xfrm>
        </p:spPr>
        <p:txBody>
          <a:bodyPr/>
          <a:lstStyle/>
          <a:p>
            <a:r>
              <a:rPr lang="id-ID" sz="1400" b="1" dirty="0" smtClean="0"/>
              <a:t>Cost push Inflation</a:t>
            </a:r>
            <a:endParaRPr lang="en-US" sz="1400" b="1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73844"/>
            <a:ext cx="7886700" cy="593055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id-ID" sz="3600" b="1" dirty="0" smtClean="0"/>
              <a:t> PENYEBAB TERJADINYA INFLASI</a:t>
            </a:r>
            <a:endParaRPr lang="en-US" sz="2000" b="1" dirty="0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5562600" y="2514600"/>
            <a:ext cx="2376714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193305" y="2514600"/>
            <a:ext cx="2391724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68615" name="Freeform 7"/>
          <p:cNvSpPr>
            <a:spLocks/>
          </p:cNvSpPr>
          <p:nvPr/>
        </p:nvSpPr>
        <p:spPr bwMode="gray">
          <a:xfrm>
            <a:off x="3630612" y="2276247"/>
            <a:ext cx="903288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2439591"/>
            <a:ext cx="9096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Freeform 9"/>
          <p:cNvSpPr>
            <a:spLocks/>
          </p:cNvSpPr>
          <p:nvPr/>
        </p:nvSpPr>
        <p:spPr bwMode="gray">
          <a:xfrm flipH="1">
            <a:off x="4563741" y="2276248"/>
            <a:ext cx="903287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3048000" y="1221581"/>
            <a:ext cx="2998788" cy="1201341"/>
            <a:chOff x="1997" y="1314"/>
            <a:chExt cx="1889" cy="1009"/>
          </a:xfrm>
        </p:grpSpPr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862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2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746766" y="1371600"/>
            <a:ext cx="18158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id-ID" sz="2400" b="1" dirty="0" smtClean="0">
                <a:solidFill>
                  <a:srgbClr val="000000"/>
                </a:solidFill>
              </a:rPr>
              <a:t>Penyebab</a:t>
            </a:r>
          </a:p>
          <a:p>
            <a:pPr algn="ctr" eaLnBrk="0" hangingPunct="0"/>
            <a:r>
              <a:rPr lang="id-ID" sz="2400" b="1" dirty="0" smtClean="0">
                <a:solidFill>
                  <a:srgbClr val="000000"/>
                </a:solidFill>
              </a:rPr>
              <a:t>Inflasi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/>
          <a:srcRect l="20633" t="30063" r="24779" b="12025"/>
          <a:stretch>
            <a:fillRect/>
          </a:stretch>
        </p:blipFill>
        <p:spPr bwMode="auto">
          <a:xfrm>
            <a:off x="1193305" y="2749836"/>
            <a:ext cx="2391724" cy="1621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6" y="2717943"/>
            <a:ext cx="2007054" cy="165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136029" y="1235703"/>
            <a:ext cx="5518779" cy="1420513"/>
            <a:chOff x="1387588" y="2182683"/>
            <a:chExt cx="1805441" cy="1894017"/>
          </a:xfrm>
        </p:grpSpPr>
        <p:sp>
          <p:nvSpPr>
            <p:cNvPr id="103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Hiperinflasi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5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2243572" y="1806265"/>
            <a:ext cx="5367986" cy="2765735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2281117" y="2189216"/>
            <a:ext cx="5363537" cy="844387"/>
            <a:chOff x="1405923" y="3640723"/>
            <a:chExt cx="1594993" cy="731040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05923" y="3640723"/>
              <a:ext cx="1591582" cy="319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09334" y="3865486"/>
              <a:ext cx="1591582" cy="506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dirty="0"/>
                <a:t>inflasi yang melampaui 50% per bulan, yang berarti adalah lebih dari 1% per hari. 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2270304" y="2943260"/>
            <a:ext cx="535206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1500" b="1" dirty="0">
                <a:solidFill>
                  <a:srgbClr val="FF5969"/>
                </a:solidFill>
                <a:latin typeface="Tw Cen MT" panose="020B0602020104020603" pitchFamily="34" charset="0"/>
              </a:rPr>
              <a:t>BAHAYA HIPERINFLASI</a:t>
            </a:r>
            <a:endParaRPr lang="en-US" sz="15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FC94FF53-E358-452A-A5CE-3296318ABBE9}"/>
              </a:ext>
            </a:extLst>
          </p:cNvPr>
          <p:cNvSpPr txBox="1"/>
          <p:nvPr/>
        </p:nvSpPr>
        <p:spPr>
          <a:xfrm>
            <a:off x="2259491" y="3243343"/>
            <a:ext cx="5352067" cy="114646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dirty="0"/>
              <a:t>Apabila diakumulasikan dalam hitungan bulan, tingkat inflasi ini dapat membuat peningkatan harga yang sangat luar biasa. Inflasi 50% per bulan dapat berimplikasi kepada peningkatan lebih dari 100 kali lipat terhadap tingkat harga dalam setahun, bahkan dua juta kali lipat dalam jangka waktu tiga tahun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048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6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73844"/>
            <a:ext cx="7886700" cy="474301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b="1" dirty="0"/>
              <a:t>P</a:t>
            </a:r>
            <a:r>
              <a:rPr lang="id-ID" sz="3200" b="1" dirty="0" smtClean="0"/>
              <a:t>erhitungan inflasi</a:t>
            </a:r>
            <a:endParaRPr lang="en-US" sz="1800" b="1" dirty="0"/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5764560" y="2456074"/>
            <a:ext cx="2928178" cy="218717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415636" y="2514599"/>
            <a:ext cx="3181986" cy="224740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2202" y="2853471"/>
            <a:ext cx="287174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id-ID" sz="1800" b="1" dirty="0"/>
              <a:t>Pada akhir Tahun 2017 indeks harga konsumen adalah 231 dan akhir Tahun 2018 indeks harga tersebut 240. Berapakah tingkat inflasi pada tahun 2018.</a:t>
            </a:r>
            <a:endParaRPr lang="en-US" sz="1800" b="1" dirty="0"/>
          </a:p>
          <a:p>
            <a:pPr algn="just"/>
            <a:r>
              <a:rPr lang="id-ID" sz="1800" b="1" dirty="0"/>
              <a:t> </a:t>
            </a:r>
            <a:endParaRPr lang="en-US" sz="1800" b="1" dirty="0"/>
          </a:p>
        </p:txBody>
      </p:sp>
      <p:sp>
        <p:nvSpPr>
          <p:cNvPr id="67591" name="Freeform 7"/>
          <p:cNvSpPr>
            <a:spLocks/>
          </p:cNvSpPr>
          <p:nvPr/>
        </p:nvSpPr>
        <p:spPr bwMode="gray">
          <a:xfrm>
            <a:off x="3597622" y="2257738"/>
            <a:ext cx="903288" cy="1037823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AutoShape 8"/>
          <p:cNvSpPr>
            <a:spLocks noChangeAspect="1" noChangeArrowheads="1" noTextEdit="1"/>
          </p:cNvSpPr>
          <p:nvPr/>
        </p:nvSpPr>
        <p:spPr bwMode="gray">
          <a:xfrm flipH="1">
            <a:off x="4868864" y="2439591"/>
            <a:ext cx="909637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Freeform 9"/>
          <p:cNvSpPr>
            <a:spLocks/>
          </p:cNvSpPr>
          <p:nvPr/>
        </p:nvSpPr>
        <p:spPr bwMode="gray">
          <a:xfrm flipH="1">
            <a:off x="4875214" y="2441973"/>
            <a:ext cx="903287" cy="931069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3068985" y="893746"/>
            <a:ext cx="2998788" cy="1484771"/>
            <a:chOff x="1997" y="1314"/>
            <a:chExt cx="1889" cy="1009"/>
          </a:xfrm>
        </p:grpSpPr>
        <p:grpSp>
          <p:nvGrpSpPr>
            <p:cNvPr id="6759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59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59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3923669" y="1003593"/>
            <a:ext cx="115448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pPr algn="ctr" eaLnBrk="0" hangingPunct="0"/>
            <a:r>
              <a:rPr lang="id-ID" sz="2000" b="1" dirty="0" smtClean="0">
                <a:solidFill>
                  <a:srgbClr val="000000"/>
                </a:solidFill>
                <a:latin typeface="Arial" charset="0"/>
              </a:rPr>
              <a:t>Contoh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603" name="Text Box 19"/>
              <p:cNvSpPr txBox="1">
                <a:spLocks noChangeArrowheads="1"/>
              </p:cNvSpPr>
              <p:nvPr/>
            </p:nvSpPr>
            <p:spPr bwMode="auto">
              <a:xfrm>
                <a:off x="6067773" y="3536576"/>
                <a:ext cx="2212748" cy="978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𝟐𝟒𝟎</m:t>
                          </m:r>
                          <m:r>
                            <a:rPr lang="id-ID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id-ID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𝟐𝟑𝟏</m:t>
                          </m:r>
                        </m:num>
                        <m:den>
                          <m:r>
                            <a:rPr lang="id-ID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𝟐𝟑𝟏</m:t>
                          </m:r>
                        </m:den>
                      </m:f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𝒙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𝟏𝟎𝟎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  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  <m:r>
                        <a:rPr lang="id-ID" sz="20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%</m:t>
                      </m:r>
                    </m:oMath>
                  </m:oMathPara>
                </a14:m>
                <a:endParaRPr lang="en-US" sz="20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760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7773" y="3536576"/>
                <a:ext cx="2212748" cy="978345"/>
              </a:xfrm>
              <a:prstGeom prst="rect">
                <a:avLst/>
              </a:prstGeom>
              <a:blipFill rotWithShape="1">
                <a:blip r:embed="rId2"/>
                <a:stretch>
                  <a:fillRect r="-4959" b="-99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94444" y="2705850"/>
                <a:ext cx="2898294" cy="5947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𝐼𝑁𝐹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𝐼𝐻𝐾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6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𝐼𝐻𝐾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𝐻𝐾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sz="1600" i="1">
                          <a:latin typeface="Cambria Math"/>
                        </a:rPr>
                        <m:t>×100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444" y="2705850"/>
                <a:ext cx="2898294" cy="594778"/>
              </a:xfrm>
              <a:prstGeom prst="rect">
                <a:avLst/>
              </a:prstGeom>
              <a:blipFill rotWithShape="1">
                <a:blip r:embed="rId3"/>
                <a:stretch>
                  <a:fillRect r="-1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7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1564803" y="1266605"/>
            <a:ext cx="5518779" cy="1420513"/>
            <a:chOff x="1387588" y="2182683"/>
            <a:chExt cx="1805441" cy="1894017"/>
          </a:xfrm>
        </p:grpSpPr>
        <p:sp>
          <p:nvSpPr>
            <p:cNvPr id="103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TENAGA KERJA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5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1591534" y="1905472"/>
            <a:ext cx="5367986" cy="2167772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1518374" y="2523797"/>
            <a:ext cx="5352067" cy="934544"/>
            <a:chOff x="1179101" y="3930389"/>
            <a:chExt cx="1591582" cy="809094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179101" y="3930389"/>
              <a:ext cx="1591582" cy="2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179101" y="4286498"/>
              <a:ext cx="1591582" cy="452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penduduk</a:t>
              </a:r>
              <a:r>
                <a:rPr lang="en-US" dirty="0"/>
                <a:t> yang </a:t>
              </a:r>
              <a:r>
                <a:rPr lang="en-US" dirty="0" err="1"/>
                <a:t>sudah</a:t>
              </a:r>
              <a:r>
                <a:rPr lang="en-US" dirty="0"/>
                <a:t> </a:t>
              </a:r>
              <a:r>
                <a:rPr lang="en-US" dirty="0" err="1"/>
                <a:t>memasuki</a:t>
              </a:r>
              <a:r>
                <a:rPr lang="en-US" dirty="0"/>
                <a:t> </a:t>
              </a:r>
              <a:r>
                <a:rPr lang="en-US" dirty="0" err="1"/>
                <a:t>usia</a:t>
              </a:r>
              <a:r>
                <a:rPr lang="en-US" dirty="0"/>
                <a:t> 15 </a:t>
              </a:r>
              <a:r>
                <a:rPr lang="en-US" dirty="0" err="1"/>
                <a:t>tahun</a:t>
              </a:r>
              <a:r>
                <a:rPr lang="en-US" dirty="0"/>
                <a:t> </a:t>
              </a:r>
              <a:r>
                <a:rPr lang="en-US" dirty="0" err="1"/>
                <a:t>atau</a:t>
              </a:r>
              <a:r>
                <a:rPr lang="en-US" dirty="0"/>
                <a:t> </a:t>
              </a:r>
              <a:r>
                <a:rPr lang="en-US" dirty="0" err="1" smtClean="0"/>
                <a:t>lebih</a:t>
              </a:r>
              <a:r>
                <a:rPr lang="id-ID" dirty="0" smtClean="0"/>
                <a:t> (</a:t>
              </a:r>
              <a:r>
                <a:rPr lang="en-US" dirty="0"/>
                <a:t>UU No.25 </a:t>
              </a:r>
              <a:r>
                <a:rPr lang="en-US" dirty="0" err="1"/>
                <a:t>tahun</a:t>
              </a:r>
              <a:r>
                <a:rPr lang="en-US" dirty="0"/>
                <a:t> </a:t>
              </a:r>
              <a:r>
                <a:rPr lang="en-US" dirty="0" smtClean="0"/>
                <a:t>1997</a:t>
              </a:r>
              <a:r>
                <a:rPr lang="id-ID" dirty="0" smtClean="0"/>
                <a:t>)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55555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0947" y="9524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1701378" y="942900"/>
            <a:ext cx="3082745" cy="942733"/>
            <a:chOff x="708491" y="817591"/>
            <a:chExt cx="4110327" cy="1256977"/>
          </a:xfrm>
        </p:grpSpPr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305447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Berdasarkan kemampuan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657360" y="1212794"/>
              <a:ext cx="316145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terdidik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terlatih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tidak terdidik dan tidak terlatih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4784123" y="42556"/>
            <a:ext cx="3302348" cy="807914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KLASIFIKASI TENAGA KERJA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344199" y="1981512"/>
            <a:ext cx="2921659" cy="1088017"/>
            <a:chOff x="5146401" y="1238347"/>
            <a:chExt cx="3895545" cy="1450689"/>
          </a:xfrm>
        </p:grpSpPr>
        <p:grpSp>
          <p:nvGrpSpPr>
            <p:cNvPr id="38" name="Group 37"/>
            <p:cNvGrpSpPr/>
            <p:nvPr/>
          </p:nvGrpSpPr>
          <p:grpSpPr>
            <a:xfrm>
              <a:off x="5146401" y="1753036"/>
              <a:ext cx="936000" cy="936000"/>
              <a:chOff x="1390386" y="1852142"/>
              <a:chExt cx="662056" cy="662056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3" name="Picture 52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6" y="1238347"/>
              <a:ext cx="26072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Berdasarkan sifat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46E35B1E-3A73-441C-8AB0-F2D52796F64F}"/>
                </a:ext>
              </a:extLst>
            </p:cNvPr>
            <p:cNvSpPr txBox="1"/>
            <p:nvPr/>
          </p:nvSpPr>
          <p:spPr>
            <a:xfrm>
              <a:off x="6094368" y="1715539"/>
              <a:ext cx="294757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jasmani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rohani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01377" y="3099145"/>
            <a:ext cx="3082745" cy="1001725"/>
            <a:chOff x="708491" y="2368396"/>
            <a:chExt cx="4110326" cy="1335633"/>
          </a:xfrm>
        </p:grpSpPr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613842" y="2368396"/>
              <a:ext cx="32049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Berdasarkan fungsi pokok dalam perusahaan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120E0D6-EFA2-4A08-BFE2-DD70F47E6C48}"/>
                </a:ext>
              </a:extLst>
            </p:cNvPr>
            <p:cNvSpPr txBox="1"/>
            <p:nvPr/>
          </p:nvSpPr>
          <p:spPr>
            <a:xfrm>
              <a:off x="1657360" y="3060742"/>
              <a:ext cx="29354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langsung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Tenaga kerja tak langsung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08491" y="2768029"/>
              <a:ext cx="936000" cy="936000"/>
              <a:chOff x="1390386" y="4408184"/>
              <a:chExt cx="662056" cy="662056"/>
            </a:xfrm>
          </p:grpSpPr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6B8AFB94-C2E3-487E-AE72-2D519C605F72}"/>
                  </a:ext>
                </a:extLst>
              </p:cNvPr>
              <p:cNvSpPr/>
              <p:nvPr/>
            </p:nvSpPr>
            <p:spPr>
              <a:xfrm>
                <a:off x="1390386" y="4408184"/>
                <a:ext cx="662056" cy="6620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4" name="Picture 73">
                <a:extLst>
                  <a:ext uri="{FF2B5EF4-FFF2-40B4-BE49-F238E27FC236}">
                    <a16:creationId xmlns="" xmlns:a16="http://schemas.microsoft.com/office/drawing/2014/main" id="{8A5A61FB-CA64-4580-801C-AD3884078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6" y="4552081"/>
                <a:ext cx="398396" cy="39839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23906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1564803" y="1266605"/>
            <a:ext cx="5518779" cy="1420513"/>
            <a:chOff x="1387588" y="2182683"/>
            <a:chExt cx="1805441" cy="1894017"/>
          </a:xfrm>
        </p:grpSpPr>
        <p:sp>
          <p:nvSpPr>
            <p:cNvPr id="103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ANGKATAN KERJA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5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1591534" y="1905472"/>
            <a:ext cx="5367986" cy="2167772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1518374" y="2523797"/>
            <a:ext cx="5352067" cy="1149987"/>
            <a:chOff x="1179101" y="3930389"/>
            <a:chExt cx="1591582" cy="995617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179101" y="3930389"/>
              <a:ext cx="1591582" cy="2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179101" y="4286498"/>
              <a:ext cx="1591582" cy="639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</a:t>
              </a:r>
              <a:r>
                <a:rPr lang="id-ID" dirty="0" smtClean="0"/>
                <a:t>enduduk yang berusia 15 sampai 65 tahun, kecuali penduduk yang tidak aktif dalam kegiatan ekonomi, seperti ibu rumah tangga, pelajar, dan mahasiswa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25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1564803" y="1266605"/>
            <a:ext cx="5518779" cy="1420513"/>
            <a:chOff x="1387588" y="2182683"/>
            <a:chExt cx="1805441" cy="1894017"/>
          </a:xfrm>
        </p:grpSpPr>
        <p:sp>
          <p:nvSpPr>
            <p:cNvPr id="103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KESEMPATAN KERJA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05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1591534" y="1905472"/>
            <a:ext cx="5367986" cy="2167772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1518374" y="2523797"/>
            <a:ext cx="5352067" cy="934544"/>
            <a:chOff x="1179101" y="3930389"/>
            <a:chExt cx="1591582" cy="809094"/>
          </a:xfrm>
        </p:grpSpPr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179101" y="3930389"/>
              <a:ext cx="1591582" cy="2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179101" y="4286498"/>
              <a:ext cx="1591582" cy="452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jumlah</a:t>
              </a:r>
              <a:r>
                <a:rPr lang="en-US" dirty="0"/>
                <a:t> </a:t>
              </a:r>
              <a:r>
                <a:rPr lang="en-US" dirty="0" err="1"/>
                <a:t>lapangan</a:t>
              </a:r>
              <a:r>
                <a:rPr lang="en-US" dirty="0"/>
                <a:t> </a:t>
              </a:r>
              <a:r>
                <a:rPr lang="en-US" dirty="0" err="1"/>
                <a:t>kerja</a:t>
              </a:r>
              <a:r>
                <a:rPr lang="en-US" dirty="0"/>
                <a:t> yang </a:t>
              </a:r>
              <a:r>
                <a:rPr lang="en-US" dirty="0" err="1"/>
                <a:t>tersedia</a:t>
              </a:r>
              <a:r>
                <a:rPr lang="en-US" dirty="0"/>
                <a:t> </a:t>
              </a:r>
              <a:r>
                <a:rPr lang="en-US" dirty="0" err="1"/>
                <a:t>bagi</a:t>
              </a:r>
              <a:r>
                <a:rPr lang="en-US" dirty="0"/>
                <a:t> </a:t>
              </a:r>
              <a:r>
                <a:rPr lang="en-US" dirty="0" err="1"/>
                <a:t>masyarakat</a:t>
              </a:r>
              <a:r>
                <a:rPr lang="en-US" dirty="0"/>
                <a:t> </a:t>
              </a:r>
              <a:r>
                <a:rPr lang="en-US" dirty="0" err="1"/>
                <a:t>baik</a:t>
              </a:r>
              <a:r>
                <a:rPr lang="en-US" dirty="0"/>
                <a:t> yang </a:t>
              </a:r>
              <a:r>
                <a:rPr lang="en-US" dirty="0" err="1"/>
                <a:t>telah</a:t>
              </a:r>
              <a:r>
                <a:rPr lang="en-US" dirty="0"/>
                <a:t> </a:t>
              </a:r>
              <a:r>
                <a:rPr lang="en-US" dirty="0" err="1"/>
                <a:t>diisi</a:t>
              </a:r>
              <a:r>
                <a:rPr lang="en-US" dirty="0"/>
                <a:t> </a:t>
              </a:r>
              <a:r>
                <a:rPr lang="en-US" dirty="0" err="1"/>
                <a:t>maupun</a:t>
              </a:r>
              <a:r>
                <a:rPr lang="en-US" dirty="0"/>
                <a:t> </a:t>
              </a:r>
              <a:r>
                <a:rPr lang="en-US" dirty="0" err="1"/>
                <a:t>jumlah</a:t>
              </a:r>
              <a:r>
                <a:rPr lang="en-US" dirty="0"/>
                <a:t> </a:t>
              </a:r>
              <a:r>
                <a:rPr lang="en-US" dirty="0" err="1"/>
                <a:t>lapangan</a:t>
              </a:r>
              <a:r>
                <a:rPr lang="en-US" dirty="0"/>
                <a:t> </a:t>
              </a:r>
              <a:r>
                <a:rPr lang="en-US" dirty="0" err="1"/>
                <a:t>kerja</a:t>
              </a:r>
              <a:r>
                <a:rPr lang="en-US" dirty="0"/>
                <a:t> yang </a:t>
              </a:r>
              <a:r>
                <a:rPr lang="en-US" dirty="0" err="1"/>
                <a:t>masih</a:t>
              </a:r>
              <a:r>
                <a:rPr lang="en-US" dirty="0"/>
                <a:t> </a:t>
              </a:r>
              <a:r>
                <a:rPr lang="en-US" dirty="0" err="1"/>
                <a:t>kosong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1477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372" y="41549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1700036" y="852296"/>
            <a:ext cx="3266594" cy="744121"/>
            <a:chOff x="708491" y="906895"/>
            <a:chExt cx="4355458" cy="992161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906895"/>
              <a:ext cx="344891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Rendahnya kualitas tenaga kerja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657360" y="1212794"/>
              <a:ext cx="3012148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3" name="Picture 52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4447960" y="1974129"/>
            <a:ext cx="2666553" cy="763519"/>
            <a:chOff x="5146401" y="1753036"/>
            <a:chExt cx="3555404" cy="1018025"/>
          </a:xfrm>
        </p:grpSpPr>
        <p:grpSp>
          <p:nvGrpSpPr>
            <p:cNvPr id="55" name="Group 54"/>
            <p:cNvGrpSpPr/>
            <p:nvPr/>
          </p:nvGrpSpPr>
          <p:grpSpPr>
            <a:xfrm>
              <a:off x="5146401" y="1753036"/>
              <a:ext cx="936000" cy="936000"/>
              <a:chOff x="1390386" y="1852142"/>
              <a:chExt cx="662056" cy="662056"/>
            </a:xfrm>
          </p:grpSpPr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4" name="Picture 73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4600" y="1786176"/>
              <a:ext cx="260720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Jumlah angkatankerja yang tidak sebanding dengan kesematan kerja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614419" y="3067047"/>
            <a:ext cx="2477084" cy="738664"/>
            <a:chOff x="708491" y="2767646"/>
            <a:chExt cx="3302778" cy="984886"/>
          </a:xfrm>
        </p:grpSpPr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675243" y="2767646"/>
              <a:ext cx="2336026" cy="984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Persebaran tenaga kerja yang tidak merata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08491" y="2768029"/>
              <a:ext cx="936000" cy="936000"/>
              <a:chOff x="1390386" y="4408184"/>
              <a:chExt cx="662056" cy="662056"/>
            </a:xfrm>
          </p:grpSpPr>
          <p:sp>
            <p:nvSpPr>
              <p:cNvPr id="79" name="Oval 78">
                <a:extLst>
                  <a:ext uri="{FF2B5EF4-FFF2-40B4-BE49-F238E27FC236}">
                    <a16:creationId xmlns="" xmlns:a16="http://schemas.microsoft.com/office/drawing/2014/main" id="{6B8AFB94-C2E3-487E-AE72-2D519C605F72}"/>
                  </a:ext>
                </a:extLst>
              </p:cNvPr>
              <p:cNvSpPr/>
              <p:nvPr/>
            </p:nvSpPr>
            <p:spPr>
              <a:xfrm>
                <a:off x="1390386" y="4408184"/>
                <a:ext cx="662056" cy="6620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0" name="Picture 79">
                <a:extLst>
                  <a:ext uri="{FF2B5EF4-FFF2-40B4-BE49-F238E27FC236}">
                    <a16:creationId xmlns="" xmlns:a16="http://schemas.microsoft.com/office/drawing/2014/main" id="{8A5A61FB-CA64-4580-801C-AD3884078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6" y="4552081"/>
                <a:ext cx="398396" cy="398396"/>
              </a:xfrm>
              <a:prstGeom prst="rect">
                <a:avLst/>
              </a:prstGeom>
            </p:spPr>
          </p:pic>
        </p:grpSp>
      </p:grpSp>
      <p:grpSp>
        <p:nvGrpSpPr>
          <p:cNvPr id="81" name="Group 80"/>
          <p:cNvGrpSpPr/>
          <p:nvPr/>
        </p:nvGrpSpPr>
        <p:grpSpPr>
          <a:xfrm>
            <a:off x="4480301" y="3766627"/>
            <a:ext cx="3042858" cy="702000"/>
            <a:chOff x="5173213" y="3873330"/>
            <a:chExt cx="4057144" cy="936000"/>
          </a:xfrm>
        </p:grpSpPr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C1C9AE74-6ECE-4642-85A1-879B902A0C00}"/>
                </a:ext>
              </a:extLst>
            </p:cNvPr>
            <p:cNvSpPr txBox="1"/>
            <p:nvPr/>
          </p:nvSpPr>
          <p:spPr>
            <a:xfrm>
              <a:off x="6199385" y="3873330"/>
              <a:ext cx="303097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5173213" y="3873330"/>
              <a:ext cx="936000" cy="936000"/>
              <a:chOff x="5130290" y="1852142"/>
              <a:chExt cx="662056" cy="662056"/>
            </a:xfrm>
          </p:grpSpPr>
          <p:sp>
            <p:nvSpPr>
              <p:cNvPr id="85" name="Oval 84">
                <a:extLst>
                  <a:ext uri="{FF2B5EF4-FFF2-40B4-BE49-F238E27FC236}">
                    <a16:creationId xmlns="" xmlns:a16="http://schemas.microsoft.com/office/drawing/2014/main" id="{4B44027A-8946-45E7-8F11-28B2EA7E8E3E}"/>
                  </a:ext>
                </a:extLst>
              </p:cNvPr>
              <p:cNvSpPr/>
              <p:nvPr/>
            </p:nvSpPr>
            <p:spPr>
              <a:xfrm>
                <a:off x="5130290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6" name="Picture 85">
                <a:extLst>
                  <a:ext uri="{FF2B5EF4-FFF2-40B4-BE49-F238E27FC236}">
                    <a16:creationId xmlns="" xmlns:a16="http://schemas.microsoft.com/office/drawing/2014/main" id="{F7189829-FB67-42A0-ADC4-78F2C37FDF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2825" y="2022923"/>
                <a:ext cx="320494" cy="320494"/>
              </a:xfrm>
              <a:prstGeom prst="rect">
                <a:avLst/>
              </a:prstGeom>
            </p:spPr>
          </p:pic>
        </p:grpSp>
      </p:grp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4737526" y="88325"/>
            <a:ext cx="3302348" cy="807914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MASALAH KETENAGAKERJAAN</a:t>
            </a:r>
          </a:p>
        </p:txBody>
      </p:sp>
    </p:spTree>
    <p:extLst>
      <p:ext uri="{BB962C8B-B14F-4D97-AF65-F5344CB8AC3E}">
        <p14:creationId xmlns:p14="http://schemas.microsoft.com/office/powerpoint/2010/main" val="11659887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2055987" y="-1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2616401" y="1133393"/>
            <a:ext cx="5518779" cy="1420513"/>
            <a:chOff x="1387588" y="2182683"/>
            <a:chExt cx="1805441" cy="1894017"/>
          </a:xfrm>
        </p:grpSpPr>
        <p:sp>
          <p:nvSpPr>
            <p:cNvPr id="78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Indeks harga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80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2307772" y="1923530"/>
            <a:ext cx="6066978" cy="2122588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8D94F991-2744-4D5C-BE57-A0C261539D2C}"/>
              </a:ext>
            </a:extLst>
          </p:cNvPr>
          <p:cNvGrpSpPr/>
          <p:nvPr/>
        </p:nvGrpSpPr>
        <p:grpSpPr>
          <a:xfrm>
            <a:off x="2307772" y="2384932"/>
            <a:ext cx="5869336" cy="1374549"/>
            <a:chOff x="1409334" y="3838425"/>
            <a:chExt cx="1591582" cy="1190037"/>
          </a:xfrm>
        </p:grpSpPr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8721CE74-40AC-4223-B129-B3A270C7429B}"/>
                </a:ext>
              </a:extLst>
            </p:cNvPr>
            <p:cNvSpPr txBox="1"/>
            <p:nvPr/>
          </p:nvSpPr>
          <p:spPr>
            <a:xfrm>
              <a:off x="1409334" y="3838425"/>
              <a:ext cx="1591582" cy="346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5969"/>
                  </a:solidFill>
                  <a:latin typeface="Tw Cen MT" panose="020B0602020104020603" pitchFamily="34" charset="0"/>
                </a:rPr>
                <a:t>DEFENISI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FC94FF53-E358-452A-A5CE-3296318ABBE9}"/>
                </a:ext>
              </a:extLst>
            </p:cNvPr>
            <p:cNvSpPr txBox="1"/>
            <p:nvPr/>
          </p:nvSpPr>
          <p:spPr>
            <a:xfrm>
              <a:off x="1409334" y="4149136"/>
              <a:ext cx="1591582" cy="879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/>
                <a:t>Indeks harga merupakan suatu ukuran statistik untuk menyatakan perubahan – perubahan harga yang terjadi dari satu periode ke periode lainnya</a:t>
              </a:r>
              <a:endParaRPr lang="en-US" sz="20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039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3870" y="-9526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298694" y="-9526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1156063" y="1204542"/>
            <a:ext cx="5518779" cy="1420513"/>
            <a:chOff x="1387588" y="2182683"/>
            <a:chExt cx="1805441" cy="1894017"/>
          </a:xfrm>
        </p:grpSpPr>
        <p:sp>
          <p:nvSpPr>
            <p:cNvPr id="77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PENGANGGURAN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88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1195602" y="1878023"/>
            <a:ext cx="5367986" cy="227399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=""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1177752" y="2626066"/>
            <a:ext cx="535206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5969"/>
                </a:solidFill>
                <a:latin typeface="Tw Cen MT" panose="020B0602020104020603" pitchFamily="34" charset="0"/>
              </a:rPr>
              <a:t>DEFENISI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FC94FF53-E358-452A-A5CE-3296318ABBE9}"/>
              </a:ext>
            </a:extLst>
          </p:cNvPr>
          <p:cNvSpPr txBox="1"/>
          <p:nvPr/>
        </p:nvSpPr>
        <p:spPr>
          <a:xfrm>
            <a:off x="1217052" y="3058443"/>
            <a:ext cx="5352067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dirty="0"/>
              <a:t>mereka yang tidak mempunyai pekerjaan dan sedang aktif mencari pekerjaan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79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3870" y="-9526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00335" y="6282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1406046" y="1212501"/>
            <a:ext cx="2970762" cy="942734"/>
            <a:chOff x="708491" y="817591"/>
            <a:chExt cx="3961016" cy="1256978"/>
          </a:xfrm>
        </p:grpSpPr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302994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Berdasarkan penyebabnya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657360" y="1212794"/>
              <a:ext cx="3012147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normal atau friksional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siklikal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struktural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teknologi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51" name="Oval 50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2" name="Picture 51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53" name="Group 52"/>
          <p:cNvGrpSpPr/>
          <p:nvPr/>
        </p:nvGrpSpPr>
        <p:grpSpPr>
          <a:xfrm>
            <a:off x="4234467" y="2023600"/>
            <a:ext cx="2825355" cy="1088017"/>
            <a:chOff x="5146401" y="1238347"/>
            <a:chExt cx="3767140" cy="1450689"/>
          </a:xfrm>
        </p:grpSpPr>
        <p:grpSp>
          <p:nvGrpSpPr>
            <p:cNvPr id="54" name="Group 53"/>
            <p:cNvGrpSpPr/>
            <p:nvPr/>
          </p:nvGrpSpPr>
          <p:grpSpPr>
            <a:xfrm>
              <a:off x="5146401" y="1753036"/>
              <a:ext cx="936000" cy="936000"/>
              <a:chOff x="1390386" y="1852142"/>
              <a:chExt cx="662056" cy="662056"/>
            </a:xfrm>
          </p:grpSpPr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4" name="Picture 73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6" y="1238347"/>
              <a:ext cx="26072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Berdasarkan cirinya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46E35B1E-3A73-441C-8AB0-F2D52796F64F}"/>
                </a:ext>
              </a:extLst>
            </p:cNvPr>
            <p:cNvSpPr txBox="1"/>
            <p:nvPr/>
          </p:nvSpPr>
          <p:spPr>
            <a:xfrm>
              <a:off x="5965962" y="1723195"/>
              <a:ext cx="294757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terbuka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Pengangguran tersembunyi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Setengah menganggur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4376809" y="276763"/>
            <a:ext cx="3302348" cy="438581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JENIS PENGANGGURAN</a:t>
            </a:r>
          </a:p>
        </p:txBody>
      </p:sp>
    </p:spTree>
    <p:extLst>
      <p:ext uri="{BB962C8B-B14F-4D97-AF65-F5344CB8AC3E}">
        <p14:creationId xmlns:p14="http://schemas.microsoft.com/office/powerpoint/2010/main" val="3713727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3870" y="-9526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724894" y="-9526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11057" y="-4763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11090" y="-1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61960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919204" y="1192786"/>
            <a:ext cx="5518779" cy="1420513"/>
            <a:chOff x="1387588" y="2182683"/>
            <a:chExt cx="1805441" cy="1894017"/>
          </a:xfrm>
        </p:grpSpPr>
        <p:sp>
          <p:nvSpPr>
            <p:cNvPr id="75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77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996471" y="1878023"/>
            <a:ext cx="5367986" cy="227399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FC94FF53-E358-452A-A5CE-3296318ABBE9}"/>
              </a:ext>
            </a:extLst>
          </p:cNvPr>
          <p:cNvSpPr txBox="1"/>
          <p:nvPr/>
        </p:nvSpPr>
        <p:spPr>
          <a:xfrm>
            <a:off x="999253" y="3059505"/>
            <a:ext cx="5352067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perbelanjaannya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993022" y="2625055"/>
            <a:ext cx="535206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5969"/>
                </a:solidFill>
                <a:latin typeface="Tw Cen MT" panose="020B0602020104020603" pitchFamily="34" charset="0"/>
              </a:rPr>
              <a:t>DEFENISI</a:t>
            </a:r>
          </a:p>
        </p:txBody>
      </p:sp>
    </p:spTree>
    <p:extLst>
      <p:ext uri="{BB962C8B-B14F-4D97-AF65-F5344CB8AC3E}">
        <p14:creationId xmlns:p14="http://schemas.microsoft.com/office/powerpoint/2010/main" val="36219368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516" y="2818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2873" y="415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33930" y="4536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7" y="31999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648884" y="-45224"/>
            <a:ext cx="4354786" cy="1450581"/>
            <a:chOff x="4123348" y="187275"/>
            <a:chExt cx="5806381" cy="1934108"/>
          </a:xfrm>
        </p:grpSpPr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348" y="187275"/>
              <a:ext cx="5806381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9D4FBF5-D4E6-43E6-B754-DA49FD52E4FB}"/>
                </a:ext>
              </a:extLst>
            </p:cNvPr>
            <p:cNvSpPr txBox="1"/>
            <p:nvPr/>
          </p:nvSpPr>
          <p:spPr>
            <a:xfrm>
              <a:off x="4301859" y="342404"/>
              <a:ext cx="588195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3FA73340-C842-4CF5-BEED-615691B8B098}"/>
                </a:ext>
              </a:extLst>
            </p:cNvPr>
            <p:cNvSpPr/>
            <p:nvPr/>
          </p:nvSpPr>
          <p:spPr>
            <a:xfrm rot="644547">
              <a:off x="5170477" y="885540"/>
              <a:ext cx="3290370" cy="574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Mencegah pengangguran dan meningkatkan kesempatan kerja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00502" y="789034"/>
            <a:ext cx="3903382" cy="1166551"/>
            <a:chOff x="4725220" y="1284308"/>
            <a:chExt cx="5204509" cy="1555401"/>
          </a:xfrm>
        </p:grpSpPr>
        <p:sp>
          <p:nvSpPr>
            <p:cNvPr id="55" name="Freeform 14">
              <a:extLst>
                <a:ext uri="{FF2B5EF4-FFF2-40B4-BE49-F238E27FC236}">
                  <a16:creationId xmlns="" xmlns:a16="http://schemas.microsoft.com/office/drawing/2014/main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220" y="1284308"/>
              <a:ext cx="5204509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13FC260-D8F1-4F60-B202-3BACD4C28451}"/>
                </a:ext>
              </a:extLst>
            </p:cNvPr>
            <p:cNvSpPr txBox="1"/>
            <p:nvPr/>
          </p:nvSpPr>
          <p:spPr>
            <a:xfrm>
              <a:off x="4880355" y="1415425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5B59434-562C-4B70-8499-D49747A3C5FE}"/>
                </a:ext>
              </a:extLst>
            </p:cNvPr>
            <p:cNvSpPr/>
            <p:nvPr/>
          </p:nvSpPr>
          <p:spPr>
            <a:xfrm rot="400980">
              <a:off x="5599495" y="1965253"/>
              <a:ext cx="3554954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Stabilitas harga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514375" y="1619809"/>
            <a:ext cx="3489509" cy="855133"/>
            <a:chOff x="5277050" y="2375931"/>
            <a:chExt cx="4652679" cy="1140177"/>
          </a:xfrm>
        </p:grpSpPr>
        <p:sp>
          <p:nvSpPr>
            <p:cNvPr id="74" name="Freeform 16">
              <a:extLst>
                <a:ext uri="{FF2B5EF4-FFF2-40B4-BE49-F238E27FC236}">
                  <a16:creationId xmlns="" xmlns:a16="http://schemas.microsoft.com/office/drawing/2014/main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7050" y="2375931"/>
              <a:ext cx="4652679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468183" y="2441794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214882">
              <a:off x="6188226" y="2854926"/>
              <a:ext cx="329037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Mengatur laju investasi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837149" y="2359405"/>
            <a:ext cx="3183905" cy="731377"/>
            <a:chOff x="5684522" y="3366114"/>
            <a:chExt cx="4245207" cy="975169"/>
          </a:xfrm>
        </p:grpSpPr>
        <p:sp>
          <p:nvSpPr>
            <p:cNvPr id="85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522" y="3366114"/>
              <a:ext cx="4245207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801559" y="3413343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120000">
              <a:off x="6582787" y="3575873"/>
              <a:ext cx="3060000" cy="574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Mendorong investasi sosial secara optimal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213173" y="2988018"/>
            <a:ext cx="2815127" cy="731377"/>
            <a:chOff x="6175097" y="4169678"/>
            <a:chExt cx="3753503" cy="975169"/>
          </a:xfrm>
        </p:grpSpPr>
        <p:sp>
          <p:nvSpPr>
            <p:cNvPr id="89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097" y="4169678"/>
              <a:ext cx="3753503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86000">
                  <a:srgbClr val="00E6F2">
                    <a:lumMod val="51000"/>
                  </a:srgb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235878" y="4301090"/>
              <a:ext cx="560411" cy="800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6716138" y="4546707"/>
              <a:ext cx="3060000" cy="3282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0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Menanggulangi inflasi</a:t>
              </a:r>
              <a:endParaRPr lang="en-US" sz="1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564797" y="3536923"/>
            <a:ext cx="2463503" cy="1275451"/>
            <a:chOff x="6636053" y="4808068"/>
            <a:chExt cx="3284670" cy="975169"/>
          </a:xfrm>
        </p:grpSpPr>
        <p:sp>
          <p:nvSpPr>
            <p:cNvPr id="93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6053" y="4808068"/>
              <a:ext cx="3284670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63000"/>
                    <a:lumOff val="37000"/>
                  </a:srgbClr>
                </a:gs>
                <a:gs pos="100000">
                  <a:srgbClr val="FF0000">
                    <a:lumMod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680366" y="5058439"/>
              <a:ext cx="560411" cy="4588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latin typeface="Open Sans"/>
                </a:rPr>
                <a:t>6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7379972" y="5057010"/>
              <a:ext cx="2369332" cy="6353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Meningkatkan stabilitas ekonomi ditengah ketidakstabilan internasional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4996752" y="153114"/>
            <a:ext cx="3182740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TUJUAN KEBIJAKAN FISKAL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 rot="21061703">
            <a:off x="2552763" y="4444668"/>
            <a:ext cx="2491947" cy="1021486"/>
            <a:chOff x="4725220" y="1284308"/>
            <a:chExt cx="5204509" cy="1555401"/>
          </a:xfrm>
        </p:grpSpPr>
        <p:sp>
          <p:nvSpPr>
            <p:cNvPr id="78" name="Freeform 14">
              <a:extLst>
                <a:ext uri="{FF2B5EF4-FFF2-40B4-BE49-F238E27FC236}">
                  <a16:creationId xmlns="" xmlns:a16="http://schemas.microsoft.com/office/drawing/2014/main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220" y="1284308"/>
              <a:ext cx="5204509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313FC260-D8F1-4F60-B202-3BACD4C28451}"/>
                </a:ext>
              </a:extLst>
            </p:cNvPr>
            <p:cNvSpPr txBox="1"/>
            <p:nvPr/>
          </p:nvSpPr>
          <p:spPr>
            <a:xfrm rot="538297">
              <a:off x="4732179" y="1361589"/>
              <a:ext cx="921347" cy="984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3600" b="1" dirty="0">
                  <a:solidFill>
                    <a:schemeClr val="bg1"/>
                  </a:solidFill>
                  <a:latin typeface="Open Sans"/>
                </a:rPr>
                <a:t>7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="" xmlns:a16="http://schemas.microsoft.com/office/drawing/2014/main" id="{05B59434-562C-4B70-8499-D49747A3C5FE}"/>
                </a:ext>
              </a:extLst>
            </p:cNvPr>
            <p:cNvSpPr/>
            <p:nvPr/>
          </p:nvSpPr>
          <p:spPr>
            <a:xfrm rot="400980">
              <a:off x="5599494" y="1811609"/>
              <a:ext cx="3554956" cy="656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Meredistribusikan pendapatan nasional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1775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516" y="2818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2873" y="415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33930" y="4536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7" y="31999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4273094" y="121251"/>
            <a:ext cx="3182740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INSTRUMEN KEBIJAKAN FISKAL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268ECFA0-7A4A-4F7C-9ACE-5DB723F8AD74}"/>
              </a:ext>
            </a:extLst>
          </p:cNvPr>
          <p:cNvGrpSpPr/>
          <p:nvPr/>
        </p:nvGrpSpPr>
        <p:grpSpPr>
          <a:xfrm rot="20411326">
            <a:off x="962732" y="662173"/>
            <a:ext cx="1265301" cy="2566336"/>
            <a:chOff x="833071" y="1369496"/>
            <a:chExt cx="2249424" cy="4562375"/>
          </a:xfrm>
        </p:grpSpPr>
        <p:sp>
          <p:nvSpPr>
            <p:cNvPr id="82" name="Freeform: Shape 16">
              <a:extLst>
                <a:ext uri="{FF2B5EF4-FFF2-40B4-BE49-F238E27FC236}">
                  <a16:creationId xmlns=""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83" name="Freeform: Shape 14">
              <a:extLst>
                <a:ext uri="{FF2B5EF4-FFF2-40B4-BE49-F238E27FC236}">
                  <a16:creationId xmlns=""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6" name="Rectangle 3">
              <a:extLst>
                <a:ext uri="{FF2B5EF4-FFF2-40B4-BE49-F238E27FC236}">
                  <a16:creationId xmlns=""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7" name="Freeform: Shape 18">
              <a:extLst>
                <a:ext uri="{FF2B5EF4-FFF2-40B4-BE49-F238E27FC236}">
                  <a16:creationId xmlns=""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98" name="Freeform: Shape 19">
              <a:extLst>
                <a:ext uri="{FF2B5EF4-FFF2-40B4-BE49-F238E27FC236}">
                  <a16:creationId xmlns=""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116EB258-F7AB-4CE4-938A-E3A74169B6AB}"/>
                </a:ext>
              </a:extLst>
            </p:cNvPr>
            <p:cNvSpPr txBox="1"/>
            <p:nvPr/>
          </p:nvSpPr>
          <p:spPr>
            <a:xfrm>
              <a:off x="1075593" y="2670159"/>
              <a:ext cx="1727673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Pembiayaan fungsional</a:t>
              </a:r>
              <a:endParaRPr lang="en-US" b="1" dirty="0"/>
            </a:p>
          </p:txBody>
        </p:sp>
        <p:pic>
          <p:nvPicPr>
            <p:cNvPr id="101" name="Graphic 58" descr="Rocket">
              <a:extLst>
                <a:ext uri="{FF2B5EF4-FFF2-40B4-BE49-F238E27FC236}">
                  <a16:creationId xmlns=""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="" xmlns:a16="http://schemas.microsoft.com/office/drawing/2014/main" id="{59BC389A-6970-4BE7-815D-902222D2429E}"/>
              </a:ext>
            </a:extLst>
          </p:cNvPr>
          <p:cNvGrpSpPr/>
          <p:nvPr/>
        </p:nvGrpSpPr>
        <p:grpSpPr>
          <a:xfrm rot="990746">
            <a:off x="2737758" y="626998"/>
            <a:ext cx="1265301" cy="2566336"/>
            <a:chOff x="3590173" y="1369496"/>
            <a:chExt cx="2249424" cy="4562375"/>
          </a:xfrm>
        </p:grpSpPr>
        <p:sp>
          <p:nvSpPr>
            <p:cNvPr id="103" name="Freeform: Shape 21">
              <a:extLst>
                <a:ext uri="{FF2B5EF4-FFF2-40B4-BE49-F238E27FC236}">
                  <a16:creationId xmlns=""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4" name="Freeform: Shape 22">
              <a:extLst>
                <a:ext uri="{FF2B5EF4-FFF2-40B4-BE49-F238E27FC236}">
                  <a16:creationId xmlns=""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5" name="Rectangle 3">
              <a:extLst>
                <a:ext uri="{FF2B5EF4-FFF2-40B4-BE49-F238E27FC236}">
                  <a16:creationId xmlns=""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6" name="Freeform: Shape 24">
              <a:extLst>
                <a:ext uri="{FF2B5EF4-FFF2-40B4-BE49-F238E27FC236}">
                  <a16:creationId xmlns=""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07" name="Freeform: Shape 25">
              <a:extLst>
                <a:ext uri="{FF2B5EF4-FFF2-40B4-BE49-F238E27FC236}">
                  <a16:creationId xmlns=""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74E6E979-B1FB-40BD-B1B7-87A2A57F64F4}"/>
                </a:ext>
              </a:extLst>
            </p:cNvPr>
            <p:cNvSpPr txBox="1"/>
            <p:nvPr/>
          </p:nvSpPr>
          <p:spPr>
            <a:xfrm>
              <a:off x="3818129" y="2651446"/>
              <a:ext cx="1833723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Pengelolaan Anggaran</a:t>
              </a:r>
              <a:endParaRPr lang="en-US" b="1" dirty="0"/>
            </a:p>
          </p:txBody>
        </p:sp>
        <p:pic>
          <p:nvPicPr>
            <p:cNvPr id="109" name="Graphic 57" descr="Lightbulb">
              <a:extLst>
                <a:ext uri="{FF2B5EF4-FFF2-40B4-BE49-F238E27FC236}">
                  <a16:creationId xmlns=""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10" name="Group 109">
            <a:extLst>
              <a:ext uri="{FF2B5EF4-FFF2-40B4-BE49-F238E27FC236}">
                <a16:creationId xmlns="" xmlns:a16="http://schemas.microsoft.com/office/drawing/2014/main" id="{67314B74-3EC3-40DD-AE9E-A8D0C3B7FC40}"/>
              </a:ext>
            </a:extLst>
          </p:cNvPr>
          <p:cNvGrpSpPr/>
          <p:nvPr/>
        </p:nvGrpSpPr>
        <p:grpSpPr>
          <a:xfrm rot="1710351">
            <a:off x="855239" y="2486386"/>
            <a:ext cx="1265301" cy="2566336"/>
            <a:chOff x="6347275" y="1369496"/>
            <a:chExt cx="2249424" cy="4562375"/>
          </a:xfrm>
        </p:grpSpPr>
        <p:sp>
          <p:nvSpPr>
            <p:cNvPr id="111" name="Freeform: Shape 27">
              <a:extLst>
                <a:ext uri="{FF2B5EF4-FFF2-40B4-BE49-F238E27FC236}">
                  <a16:creationId xmlns=""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2" name="Freeform: Shape 28">
              <a:extLst>
                <a:ext uri="{FF2B5EF4-FFF2-40B4-BE49-F238E27FC236}">
                  <a16:creationId xmlns=""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3" name="Rectangle 3">
              <a:extLst>
                <a:ext uri="{FF2B5EF4-FFF2-40B4-BE49-F238E27FC236}">
                  <a16:creationId xmlns=""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4" name="Freeform: Shape 30">
              <a:extLst>
                <a:ext uri="{FF2B5EF4-FFF2-40B4-BE49-F238E27FC236}">
                  <a16:creationId xmlns=""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15" name="Freeform: Shape 31">
              <a:extLst>
                <a:ext uri="{FF2B5EF4-FFF2-40B4-BE49-F238E27FC236}">
                  <a16:creationId xmlns=""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="" xmlns:a16="http://schemas.microsoft.com/office/drawing/2014/main" id="{579BF46E-4F2A-4D92-88BF-0DF5829FE9BB}"/>
                </a:ext>
              </a:extLst>
            </p:cNvPr>
            <p:cNvSpPr txBox="1"/>
            <p:nvPr/>
          </p:nvSpPr>
          <p:spPr>
            <a:xfrm>
              <a:off x="6626185" y="2642665"/>
              <a:ext cx="1727673" cy="13131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Stabilisasi anggaran otomatis</a:t>
              </a:r>
              <a:endParaRPr lang="en-US" b="1" dirty="0"/>
            </a:p>
          </p:txBody>
        </p:sp>
        <p:pic>
          <p:nvPicPr>
            <p:cNvPr id="117" name="Graphic 55" descr="Users">
              <a:extLst>
                <a:ext uri="{FF2B5EF4-FFF2-40B4-BE49-F238E27FC236}">
                  <a16:creationId xmlns=""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18" name="Group 117">
            <a:extLst>
              <a:ext uri="{FF2B5EF4-FFF2-40B4-BE49-F238E27FC236}">
                <a16:creationId xmlns="" xmlns:a16="http://schemas.microsoft.com/office/drawing/2014/main" id="{1C08EA9C-DA0D-4689-87E6-1E43498A39F0}"/>
              </a:ext>
            </a:extLst>
          </p:cNvPr>
          <p:cNvGrpSpPr/>
          <p:nvPr/>
        </p:nvGrpSpPr>
        <p:grpSpPr>
          <a:xfrm rot="19557921">
            <a:off x="3050782" y="2500952"/>
            <a:ext cx="1265303" cy="2566336"/>
            <a:chOff x="9104376" y="1369496"/>
            <a:chExt cx="2249424" cy="4562375"/>
          </a:xfrm>
        </p:grpSpPr>
        <p:sp>
          <p:nvSpPr>
            <p:cNvPr id="119" name="Freeform: Shape 33">
              <a:extLst>
                <a:ext uri="{FF2B5EF4-FFF2-40B4-BE49-F238E27FC236}">
                  <a16:creationId xmlns="" xmlns:a16="http://schemas.microsoft.com/office/drawing/2014/main" id="{2971AE75-3F25-4846-AA10-D2CDDD40FDEE}"/>
                </a:ext>
              </a:extLst>
            </p:cNvPr>
            <p:cNvSpPr/>
            <p:nvPr/>
          </p:nvSpPr>
          <p:spPr>
            <a:xfrm>
              <a:off x="9420380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20" name="Freeform: Shape 34">
              <a:extLst>
                <a:ext uri="{FF2B5EF4-FFF2-40B4-BE49-F238E27FC236}">
                  <a16:creationId xmlns="" xmlns:a16="http://schemas.microsoft.com/office/drawing/2014/main" id="{19966838-942E-4229-9B70-BCC2E2E3CA7D}"/>
                </a:ext>
              </a:extLst>
            </p:cNvPr>
            <p:cNvSpPr/>
            <p:nvPr/>
          </p:nvSpPr>
          <p:spPr>
            <a:xfrm>
              <a:off x="9153201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21" name="Rectangle 3">
              <a:extLst>
                <a:ext uri="{FF2B5EF4-FFF2-40B4-BE49-F238E27FC236}">
                  <a16:creationId xmlns="" xmlns:a16="http://schemas.microsoft.com/office/drawing/2014/main" id="{B261E0FD-8813-422B-8140-54723B12C9A3}"/>
                </a:ext>
              </a:extLst>
            </p:cNvPr>
            <p:cNvSpPr/>
            <p:nvPr/>
          </p:nvSpPr>
          <p:spPr>
            <a:xfrm>
              <a:off x="9108858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22" name="Freeform: Shape 36">
              <a:extLst>
                <a:ext uri="{FF2B5EF4-FFF2-40B4-BE49-F238E27FC236}">
                  <a16:creationId xmlns="" xmlns:a16="http://schemas.microsoft.com/office/drawing/2014/main" id="{DB09768A-0066-4923-A0DD-DB33A39CEA1C}"/>
                </a:ext>
              </a:extLst>
            </p:cNvPr>
            <p:cNvSpPr/>
            <p:nvPr/>
          </p:nvSpPr>
          <p:spPr>
            <a:xfrm>
              <a:off x="9104376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23" name="Freeform: Shape 37">
              <a:extLst>
                <a:ext uri="{FF2B5EF4-FFF2-40B4-BE49-F238E27FC236}">
                  <a16:creationId xmlns="" xmlns:a16="http://schemas.microsoft.com/office/drawing/2014/main" id="{0C7848E2-446D-40F4-9D44-9DC46BCA81CD}"/>
                </a:ext>
              </a:extLst>
            </p:cNvPr>
            <p:cNvSpPr/>
            <p:nvPr/>
          </p:nvSpPr>
          <p:spPr>
            <a:xfrm>
              <a:off x="9104376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="" xmlns:a16="http://schemas.microsoft.com/office/drawing/2014/main" id="{FBB5D722-686F-465F-AD6E-B106131F40CA}"/>
                </a:ext>
              </a:extLst>
            </p:cNvPr>
            <p:cNvSpPr txBox="1"/>
            <p:nvPr/>
          </p:nvSpPr>
          <p:spPr>
            <a:xfrm>
              <a:off x="9354812" y="2631822"/>
              <a:ext cx="1727674" cy="13131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Anggaran belanja seimbang</a:t>
              </a:r>
              <a:endParaRPr lang="en-US" b="1" dirty="0"/>
            </a:p>
          </p:txBody>
        </p:sp>
        <p:pic>
          <p:nvPicPr>
            <p:cNvPr id="125" name="Graphic 56" descr="Puzzle">
              <a:extLst>
                <a:ext uri="{FF2B5EF4-FFF2-40B4-BE49-F238E27FC236}">
                  <a16:creationId xmlns="" xmlns:a16="http://schemas.microsoft.com/office/drawing/2014/main" id="{EF55112F-823D-4E7B-8715-9FC535780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839169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7035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516" y="2818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2873" y="415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33930" y="4536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7" y="31999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45403" y="31999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1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A87830BE-EEF7-4034-8ABE-3212DB467DB4}"/>
              </a:ext>
            </a:extLst>
          </p:cNvPr>
          <p:cNvGrpSpPr/>
          <p:nvPr/>
        </p:nvGrpSpPr>
        <p:grpSpPr>
          <a:xfrm>
            <a:off x="-50353" y="1191174"/>
            <a:ext cx="5518779" cy="1420513"/>
            <a:chOff x="1387588" y="2182683"/>
            <a:chExt cx="1805441" cy="1894017"/>
          </a:xfrm>
        </p:grpSpPr>
        <p:sp>
          <p:nvSpPr>
            <p:cNvPr id="75" name="Rectangle: Top Corners Rounded 104">
              <a:extLst>
                <a:ext uri="{FF2B5EF4-FFF2-40B4-BE49-F238E27FC236}">
                  <a16:creationId xmlns="" xmlns:a16="http://schemas.microsoft.com/office/drawing/2014/main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5D8301A0-49D9-41A5-A227-2E35458E6401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27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77" name="Freeform: Shape 107">
            <a:extLst>
              <a:ext uri="{FF2B5EF4-FFF2-40B4-BE49-F238E27FC236}">
                <a16:creationId xmlns="" xmlns:a16="http://schemas.microsoft.com/office/drawing/2014/main" id="{48958204-CE05-4E79-AC55-C76FBB79E37F}"/>
              </a:ext>
            </a:extLst>
          </p:cNvPr>
          <p:cNvSpPr/>
          <p:nvPr/>
        </p:nvSpPr>
        <p:spPr>
          <a:xfrm flipV="1">
            <a:off x="-37007" y="1911599"/>
            <a:ext cx="5367986" cy="227399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8721CE74-40AC-4223-B129-B3A270C7429B}"/>
              </a:ext>
            </a:extLst>
          </p:cNvPr>
          <p:cNvSpPr txBox="1"/>
          <p:nvPr/>
        </p:nvSpPr>
        <p:spPr>
          <a:xfrm>
            <a:off x="56590" y="2602697"/>
            <a:ext cx="5352067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b="1" dirty="0">
                <a:solidFill>
                  <a:srgbClr val="FF5969"/>
                </a:solidFill>
                <a:latin typeface="Tw Cen MT" panose="020B0602020104020603" pitchFamily="34" charset="0"/>
              </a:rPr>
              <a:t>DEFENISI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FC94FF53-E358-452A-A5CE-3296318ABBE9}"/>
              </a:ext>
            </a:extLst>
          </p:cNvPr>
          <p:cNvSpPr txBox="1"/>
          <p:nvPr/>
        </p:nvSpPr>
        <p:spPr>
          <a:xfrm>
            <a:off x="0" y="3061509"/>
            <a:ext cx="5352067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b="1" dirty="0">
              <a:solidFill>
                <a:srgbClr val="A6A6A6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5012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516" y="2818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2873" y="415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33930" y="4536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7" y="31999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35" y="22378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1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-25013" y="500486"/>
            <a:ext cx="4354786" cy="1450581"/>
            <a:chOff x="4123348" y="187275"/>
            <a:chExt cx="5806381" cy="1934108"/>
          </a:xfrm>
        </p:grpSpPr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348" y="187275"/>
              <a:ext cx="5806381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9D4FBF5-D4E6-43E6-B754-DA49FD52E4FB}"/>
                </a:ext>
              </a:extLst>
            </p:cNvPr>
            <p:cNvSpPr txBox="1"/>
            <p:nvPr/>
          </p:nvSpPr>
          <p:spPr>
            <a:xfrm>
              <a:off x="4301859" y="342404"/>
              <a:ext cx="588195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3FA73340-C842-4CF5-BEED-615691B8B098}"/>
                </a:ext>
              </a:extLst>
            </p:cNvPr>
            <p:cNvSpPr/>
            <p:nvPr/>
          </p:nvSpPr>
          <p:spPr>
            <a:xfrm rot="644547">
              <a:off x="5170477" y="772690"/>
              <a:ext cx="3290370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Mendapatkan dan mengambil manfaat dari struktur tingkat suku bunga yang paling sesuai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34023" y="1332454"/>
            <a:ext cx="3903382" cy="1166551"/>
            <a:chOff x="4725220" y="1284308"/>
            <a:chExt cx="5204509" cy="1555401"/>
          </a:xfrm>
        </p:grpSpPr>
        <p:sp>
          <p:nvSpPr>
            <p:cNvPr id="55" name="Freeform 14">
              <a:extLst>
                <a:ext uri="{FF2B5EF4-FFF2-40B4-BE49-F238E27FC236}">
                  <a16:creationId xmlns="" xmlns:a16="http://schemas.microsoft.com/office/drawing/2014/main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220" y="1284308"/>
              <a:ext cx="5204509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13FC260-D8F1-4F60-B202-3BACD4C28451}"/>
                </a:ext>
              </a:extLst>
            </p:cNvPr>
            <p:cNvSpPr txBox="1"/>
            <p:nvPr/>
          </p:nvSpPr>
          <p:spPr>
            <a:xfrm>
              <a:off x="4880355" y="1415425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5B59434-562C-4B70-8499-D49747A3C5FE}"/>
                </a:ext>
              </a:extLst>
            </p:cNvPr>
            <p:cNvSpPr/>
            <p:nvPr/>
          </p:nvSpPr>
          <p:spPr>
            <a:xfrm rot="400980">
              <a:off x="5599495" y="1852403"/>
              <a:ext cx="3554954" cy="574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Merain perimbangan yang tepat antara permintaan dan penawaran uang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39964" y="2144043"/>
            <a:ext cx="3489509" cy="855133"/>
            <a:chOff x="5277050" y="2375931"/>
            <a:chExt cx="4652679" cy="1140177"/>
          </a:xfrm>
        </p:grpSpPr>
        <p:sp>
          <p:nvSpPr>
            <p:cNvPr id="74" name="Freeform 16">
              <a:extLst>
                <a:ext uri="{FF2B5EF4-FFF2-40B4-BE49-F238E27FC236}">
                  <a16:creationId xmlns="" xmlns:a16="http://schemas.microsoft.com/office/drawing/2014/main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7050" y="2375931"/>
              <a:ext cx="4652679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468183" y="2441794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214882">
              <a:off x="6188226" y="2742074"/>
              <a:ext cx="3290370" cy="574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Menyediakan fasilitas kredit yang tepat bagi perekonomian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149836" y="2880261"/>
            <a:ext cx="3183905" cy="731377"/>
            <a:chOff x="5684522" y="3366114"/>
            <a:chExt cx="4245207" cy="975169"/>
          </a:xfrm>
        </p:grpSpPr>
        <p:sp>
          <p:nvSpPr>
            <p:cNvPr id="85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522" y="3366114"/>
              <a:ext cx="4245207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801559" y="3413343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120000">
              <a:off x="6582787" y="3575873"/>
              <a:ext cx="3060000" cy="5745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Pendirian, pelaksanaan dan perluasan lembaga keuangan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514346" y="3498643"/>
            <a:ext cx="2815127" cy="731377"/>
            <a:chOff x="6175097" y="4169678"/>
            <a:chExt cx="3753503" cy="975169"/>
          </a:xfrm>
        </p:grpSpPr>
        <p:sp>
          <p:nvSpPr>
            <p:cNvPr id="89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097" y="4169678"/>
              <a:ext cx="3753503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86000">
                  <a:srgbClr val="00E6F2">
                    <a:lumMod val="51000"/>
                  </a:srgb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235878" y="4301090"/>
              <a:ext cx="560411" cy="800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6716138" y="4546707"/>
              <a:ext cx="3060000" cy="3282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0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Manajemen hutang</a:t>
              </a:r>
              <a:endParaRPr lang="en-US" sz="1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3883307" y="33570"/>
            <a:ext cx="3182740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TUJUAN KEBIJAKAN MONETER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81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2005516" y="2818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692873" y="415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333930" y="45367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6887" y="31999"/>
            <a:ext cx="7446351" cy="5143500"/>
            <a:chOff x="-9337032" y="-1"/>
            <a:chExt cx="9928468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3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334867" y="56660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1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3717650" y="132094"/>
            <a:ext cx="3182740" cy="900247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INSTRUMEN KEBIJAKAN MONETER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19854" y="1279479"/>
            <a:ext cx="3597796" cy="1184306"/>
            <a:chOff x="708491" y="906895"/>
            <a:chExt cx="4355458" cy="992161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906895"/>
              <a:ext cx="3448911" cy="309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moneter ekspansif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657360" y="1212794"/>
              <a:ext cx="3012148" cy="618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pasar terbuka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diskonto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cadangan kas</a:t>
              </a:r>
              <a:endPara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78" name="Oval 77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9" name="Picture 78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2606077" y="2463933"/>
            <a:ext cx="3330266" cy="948233"/>
            <a:chOff x="4997894" y="1238347"/>
            <a:chExt cx="3967085" cy="1264311"/>
          </a:xfrm>
        </p:grpSpPr>
        <p:grpSp>
          <p:nvGrpSpPr>
            <p:cNvPr id="84" name="Group 83"/>
            <p:cNvGrpSpPr/>
            <p:nvPr/>
          </p:nvGrpSpPr>
          <p:grpSpPr>
            <a:xfrm>
              <a:off x="4997894" y="1382103"/>
              <a:ext cx="936000" cy="1120555"/>
              <a:chOff x="1285343" y="1589771"/>
              <a:chExt cx="662056" cy="792596"/>
            </a:xfrm>
          </p:grpSpPr>
          <p:sp>
            <p:nvSpPr>
              <p:cNvPr id="87" name="Oval 86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285343" y="1589771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8" name="Picture 87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6" y="1238347"/>
              <a:ext cx="287304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moneter kualitatif</a:t>
              </a:r>
            </a:p>
            <a:p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46E35B1E-3A73-441C-8AB0-F2D52796F64F}"/>
                </a:ext>
              </a:extLst>
            </p:cNvPr>
            <p:cNvSpPr txBox="1"/>
            <p:nvPr/>
          </p:nvSpPr>
          <p:spPr>
            <a:xfrm>
              <a:off x="5965962" y="1723195"/>
              <a:ext cx="294757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Kebijakan kredit longgar selektif</a:t>
              </a:r>
            </a:p>
            <a:p>
              <a:pPr marL="128588" indent="-128588" algn="just">
                <a:buFont typeface="Arial" panose="020B0604020202020204" pitchFamily="34" charset="0"/>
                <a:buChar char="•"/>
              </a:pPr>
              <a:r>
                <a:rPr lang="id-ID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Himbauan moral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2694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594862" y="1184167"/>
            <a:ext cx="54591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700" dirty="0">
                <a:solidFill>
                  <a:srgbClr val="52CBBE"/>
                </a:solidFill>
                <a:latin typeface="Tw Cen MT" panose="020B0602020104020603" pitchFamily="34" charset="0"/>
              </a:rPr>
              <a:t>TERIMAKASIH</a:t>
            </a:r>
            <a:endParaRPr lang="en-US" sz="27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4444511" y="62828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986222" y="1824717"/>
            <a:ext cx="4765523" cy="360128"/>
            <a:chOff x="5632462" y="2432956"/>
            <a:chExt cx="6354031" cy="480170"/>
          </a:xfrm>
        </p:grpSpPr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12CB825-EAFB-4901-8C7E-D5477E0D31C8}"/>
                </a:ext>
              </a:extLst>
            </p:cNvPr>
            <p:cNvGrpSpPr/>
            <p:nvPr/>
          </p:nvGrpSpPr>
          <p:grpSpPr>
            <a:xfrm>
              <a:off x="5632462" y="2461302"/>
              <a:ext cx="4140553" cy="451824"/>
              <a:chOff x="4679586" y="878988"/>
              <a:chExt cx="1745757" cy="190500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4679586" y="878988"/>
                <a:ext cx="190500" cy="190500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39CA212B-3524-454E-9129-17FD0E8983F0}"/>
                  </a:ext>
                </a:extLst>
              </p:cNvPr>
              <p:cNvSpPr/>
              <p:nvPr/>
            </p:nvSpPr>
            <p:spPr>
              <a:xfrm>
                <a:off x="4990736" y="878988"/>
                <a:ext cx="190500" cy="190500"/>
              </a:xfrm>
              <a:prstGeom prst="ellips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="" xmlns:a16="http://schemas.microsoft.com/office/drawing/2014/main" id="{6487D07D-4424-43AA-9CF5-4A04A38B6C2D}"/>
                  </a:ext>
                </a:extLst>
              </p:cNvPr>
              <p:cNvSpPr/>
              <p:nvPr/>
            </p:nvSpPr>
            <p:spPr>
              <a:xfrm>
                <a:off x="5301522" y="878988"/>
                <a:ext cx="190500" cy="190500"/>
              </a:xfrm>
              <a:prstGeom prst="ellipse">
                <a:avLst/>
              </a:prstGeom>
              <a:solidFill>
                <a:srgbClr val="FEC6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="" xmlns:a16="http://schemas.microsoft.com/office/drawing/2014/main" id="{51E021E3-C26E-4AB9-81EB-239E3D1BBAB2}"/>
                  </a:ext>
                </a:extLst>
              </p:cNvPr>
              <p:cNvSpPr/>
              <p:nvPr/>
            </p:nvSpPr>
            <p:spPr>
              <a:xfrm>
                <a:off x="5612308" y="878988"/>
                <a:ext cx="190500" cy="190500"/>
              </a:xfrm>
              <a:prstGeom prst="ellipse">
                <a:avLst/>
              </a:prstGeom>
              <a:solidFill>
                <a:srgbClr val="5D73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="" xmlns:a16="http://schemas.microsoft.com/office/drawing/2014/main" id="{85AD4D6E-2D38-486B-8F61-738D1E4773C2}"/>
                  </a:ext>
                </a:extLst>
              </p:cNvPr>
              <p:cNvSpPr/>
              <p:nvPr/>
            </p:nvSpPr>
            <p:spPr>
              <a:xfrm>
                <a:off x="5923575" y="878988"/>
                <a:ext cx="190500" cy="1905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D88F111D-10A0-4CCB-B20B-B33508AA6193}"/>
                  </a:ext>
                </a:extLst>
              </p:cNvPr>
              <p:cNvSpPr/>
              <p:nvPr/>
            </p:nvSpPr>
            <p:spPr>
              <a:xfrm>
                <a:off x="6234843" y="878988"/>
                <a:ext cx="190500" cy="190500"/>
              </a:xfrm>
              <a:prstGeom prst="ellipse">
                <a:avLst/>
              </a:prstGeom>
              <a:solidFill>
                <a:srgbClr val="00A0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10060437" y="2432956"/>
              <a:ext cx="1926056" cy="473305"/>
              <a:chOff x="10060437" y="2432956"/>
              <a:chExt cx="1926056" cy="473305"/>
            </a:xfrm>
          </p:grpSpPr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0060437" y="2454437"/>
                <a:ext cx="451824" cy="451824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0797553" y="2432956"/>
                <a:ext cx="451824" cy="451824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A88C5CD2-8D88-4E1A-968C-C3E256B4316C}"/>
                  </a:ext>
                </a:extLst>
              </p:cNvPr>
              <p:cNvSpPr/>
              <p:nvPr/>
            </p:nvSpPr>
            <p:spPr>
              <a:xfrm>
                <a:off x="11534669" y="2448045"/>
                <a:ext cx="451824" cy="45182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68861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3087749" y="140456"/>
            <a:ext cx="4354786" cy="1450581"/>
            <a:chOff x="4123348" y="187275"/>
            <a:chExt cx="5806381" cy="1934108"/>
          </a:xfrm>
        </p:grpSpPr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348" y="187275"/>
              <a:ext cx="5806381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9D4FBF5-D4E6-43E6-B754-DA49FD52E4FB}"/>
                </a:ext>
              </a:extLst>
            </p:cNvPr>
            <p:cNvSpPr txBox="1"/>
            <p:nvPr/>
          </p:nvSpPr>
          <p:spPr>
            <a:xfrm>
              <a:off x="4301859" y="342404"/>
              <a:ext cx="588195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3FA73340-C842-4CF5-BEED-615691B8B098}"/>
                </a:ext>
              </a:extLst>
            </p:cNvPr>
            <p:cNvSpPr/>
            <p:nvPr/>
          </p:nvSpPr>
          <p:spPr>
            <a:xfrm rot="644547">
              <a:off x="5164011" y="892754"/>
              <a:ext cx="4028246" cy="697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Sebagai standar perbandingan harga dari waktu ke waktu</a:t>
              </a:r>
              <a:endParaRPr lang="en-US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39153" y="963231"/>
            <a:ext cx="3903382" cy="1166551"/>
            <a:chOff x="4725220" y="1284308"/>
            <a:chExt cx="5204509" cy="1555401"/>
          </a:xfrm>
        </p:grpSpPr>
        <p:sp>
          <p:nvSpPr>
            <p:cNvPr id="55" name="Freeform 14">
              <a:extLst>
                <a:ext uri="{FF2B5EF4-FFF2-40B4-BE49-F238E27FC236}">
                  <a16:creationId xmlns="" xmlns:a16="http://schemas.microsoft.com/office/drawing/2014/main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220" y="1284308"/>
              <a:ext cx="5204509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13FC260-D8F1-4F60-B202-3BACD4C28451}"/>
                </a:ext>
              </a:extLst>
            </p:cNvPr>
            <p:cNvSpPr txBox="1"/>
            <p:nvPr/>
          </p:nvSpPr>
          <p:spPr>
            <a:xfrm>
              <a:off x="4880355" y="1415425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5B59434-562C-4B70-8499-D49747A3C5FE}"/>
                </a:ext>
              </a:extLst>
            </p:cNvPr>
            <p:cNvSpPr/>
            <p:nvPr/>
          </p:nvSpPr>
          <p:spPr>
            <a:xfrm rot="400980">
              <a:off x="5599495" y="1749812"/>
              <a:ext cx="3554954" cy="779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6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Didasarkan pada data yang relevan</a:t>
              </a:r>
              <a:endParaRPr lang="en-US" sz="16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953026" y="1781949"/>
            <a:ext cx="3489509" cy="855133"/>
            <a:chOff x="5277050" y="2375931"/>
            <a:chExt cx="4652679" cy="1140177"/>
          </a:xfrm>
        </p:grpSpPr>
        <p:sp>
          <p:nvSpPr>
            <p:cNvPr id="74" name="Freeform 16">
              <a:extLst>
                <a:ext uri="{FF2B5EF4-FFF2-40B4-BE49-F238E27FC236}">
                  <a16:creationId xmlns="" xmlns:a16="http://schemas.microsoft.com/office/drawing/2014/main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7050" y="2375931"/>
              <a:ext cx="4652679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468183" y="2441794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214882">
              <a:off x="6049898" y="2685796"/>
              <a:ext cx="3735648" cy="6976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Ditetapkan oleh sampel, bukan populasi</a:t>
              </a:r>
              <a:endParaRPr lang="en-US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265017" y="2523513"/>
            <a:ext cx="3183905" cy="741123"/>
            <a:chOff x="5684522" y="3366114"/>
            <a:chExt cx="4245207" cy="988164"/>
          </a:xfrm>
        </p:grpSpPr>
        <p:sp>
          <p:nvSpPr>
            <p:cNvPr id="85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522" y="3366114"/>
              <a:ext cx="4245207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801559" y="3413343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120000">
              <a:off x="6508567" y="3369393"/>
              <a:ext cx="3134243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Perhitungannya berdasarkan ekonomi yang stabil</a:t>
              </a:r>
              <a:endParaRPr lang="en-US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626561" y="3127259"/>
            <a:ext cx="2815127" cy="731377"/>
            <a:chOff x="6175097" y="4169678"/>
            <a:chExt cx="3753503" cy="975169"/>
          </a:xfrm>
        </p:grpSpPr>
        <p:sp>
          <p:nvSpPr>
            <p:cNvPr id="89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097" y="4169678"/>
              <a:ext cx="3753503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86000">
                  <a:srgbClr val="00E6F2">
                    <a:lumMod val="51000"/>
                  </a:srgb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235878" y="4301090"/>
              <a:ext cx="560411" cy="800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6716138" y="4536449"/>
              <a:ext cx="306000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b="1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Metode yang sesuai dan tepat</a:t>
              </a:r>
              <a:endParaRPr lang="en-US" sz="11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981803" y="3681891"/>
            <a:ext cx="2466955" cy="1275451"/>
            <a:chOff x="6636053" y="4808068"/>
            <a:chExt cx="3289272" cy="975169"/>
          </a:xfrm>
        </p:grpSpPr>
        <p:sp>
          <p:nvSpPr>
            <p:cNvPr id="93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6053" y="4808068"/>
              <a:ext cx="3284670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63000"/>
                    <a:lumOff val="37000"/>
                  </a:srgbClr>
                </a:gs>
                <a:gs pos="100000">
                  <a:srgbClr val="FF0000">
                    <a:lumMod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4" name="TextBox 93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680366" y="5058439"/>
              <a:ext cx="560411" cy="4588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>
                  <a:solidFill>
                    <a:schemeClr val="bg1"/>
                  </a:solidFill>
                  <a:latin typeface="Open Sans"/>
                </a:rPr>
                <a:t>6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7379958" y="4987293"/>
              <a:ext cx="2545367" cy="776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2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Dilakukan dengan cara membagi harga tahun yang akan dihitung dengan harga tahun dasar dikali 100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6588139" y="23083"/>
            <a:ext cx="2479187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CIRI INDEKS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F245DDD0-7FBB-4BAA-9B24-5C988ABBF1A9}"/>
              </a:ext>
            </a:extLst>
          </p:cNvPr>
          <p:cNvSpPr txBox="1"/>
          <p:nvPr/>
        </p:nvSpPr>
        <p:spPr>
          <a:xfrm>
            <a:off x="6558465" y="506655"/>
            <a:ext cx="2508862" cy="346249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1800" b="1" dirty="0">
                <a:cs typeface="Arial" pitchFamily="34" charset="0"/>
              </a:rPr>
              <a:t>HARGA</a:t>
            </a:r>
            <a:endParaRPr lang="ko-KR" altLang="en-US" sz="1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292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2101310" y="9524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6588139" y="23083"/>
            <a:ext cx="2479187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JENIS INDEKS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F245DDD0-7FBB-4BAA-9B24-5C988ABBF1A9}"/>
              </a:ext>
            </a:extLst>
          </p:cNvPr>
          <p:cNvSpPr txBox="1"/>
          <p:nvPr/>
        </p:nvSpPr>
        <p:spPr>
          <a:xfrm>
            <a:off x="6558465" y="506655"/>
            <a:ext cx="2508862" cy="346249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1800" b="1" dirty="0">
                <a:cs typeface="Arial" pitchFamily="34" charset="0"/>
              </a:rPr>
              <a:t>HARGA</a:t>
            </a:r>
            <a:endParaRPr lang="ko-KR" altLang="en-US" sz="1800" b="1" dirty="0">
              <a:cs typeface="Arial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268ECFA0-7A4A-4F7C-9ACE-5DB723F8AD74}"/>
              </a:ext>
            </a:extLst>
          </p:cNvPr>
          <p:cNvGrpSpPr/>
          <p:nvPr/>
        </p:nvGrpSpPr>
        <p:grpSpPr>
          <a:xfrm rot="20411326">
            <a:off x="3290870" y="703635"/>
            <a:ext cx="1265301" cy="2566336"/>
            <a:chOff x="833071" y="1369496"/>
            <a:chExt cx="2249424" cy="4562375"/>
          </a:xfrm>
        </p:grpSpPr>
        <p:sp>
          <p:nvSpPr>
            <p:cNvPr id="82" name="Freeform: Shape 16">
              <a:extLst>
                <a:ext uri="{FF2B5EF4-FFF2-40B4-BE49-F238E27FC236}">
                  <a16:creationId xmlns="" xmlns:a16="http://schemas.microsoft.com/office/drawing/2014/main" id="{414AFA0E-74B7-49D3-87AF-996332F2242B}"/>
                </a:ext>
              </a:extLst>
            </p:cNvPr>
            <p:cNvSpPr/>
            <p:nvPr/>
          </p:nvSpPr>
          <p:spPr>
            <a:xfrm>
              <a:off x="1149075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83" name="Freeform: Shape 14">
              <a:extLst>
                <a:ext uri="{FF2B5EF4-FFF2-40B4-BE49-F238E27FC236}">
                  <a16:creationId xmlns="" xmlns:a16="http://schemas.microsoft.com/office/drawing/2014/main" id="{0CF28152-89A8-4AAD-8825-962CDC901B3F}"/>
                </a:ext>
              </a:extLst>
            </p:cNvPr>
            <p:cNvSpPr/>
            <p:nvPr/>
          </p:nvSpPr>
          <p:spPr>
            <a:xfrm>
              <a:off x="881896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6" name="Rectangle 3">
              <a:extLst>
                <a:ext uri="{FF2B5EF4-FFF2-40B4-BE49-F238E27FC236}">
                  <a16:creationId xmlns="" xmlns:a16="http://schemas.microsoft.com/office/drawing/2014/main" id="{C8C95253-2397-4569-8851-B6515CBEAA3C}"/>
                </a:ext>
              </a:extLst>
            </p:cNvPr>
            <p:cNvSpPr/>
            <p:nvPr/>
          </p:nvSpPr>
          <p:spPr>
            <a:xfrm>
              <a:off x="837553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7" name="Freeform: Shape 18">
              <a:extLst>
                <a:ext uri="{FF2B5EF4-FFF2-40B4-BE49-F238E27FC236}">
                  <a16:creationId xmlns="" xmlns:a16="http://schemas.microsoft.com/office/drawing/2014/main" id="{098C2A4A-ADC5-4285-B39E-8EFFF6E03E48}"/>
                </a:ext>
              </a:extLst>
            </p:cNvPr>
            <p:cNvSpPr/>
            <p:nvPr/>
          </p:nvSpPr>
          <p:spPr>
            <a:xfrm>
              <a:off x="833071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98" name="Freeform: Shape 19">
              <a:extLst>
                <a:ext uri="{FF2B5EF4-FFF2-40B4-BE49-F238E27FC236}">
                  <a16:creationId xmlns="" xmlns:a16="http://schemas.microsoft.com/office/drawing/2014/main" id="{404EB1EE-4C48-4433-8FA0-9581ABDE40EB}"/>
                </a:ext>
              </a:extLst>
            </p:cNvPr>
            <p:cNvSpPr/>
            <p:nvPr/>
          </p:nvSpPr>
          <p:spPr>
            <a:xfrm>
              <a:off x="833071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116EB258-F7AB-4CE4-938A-E3A74169B6AB}"/>
                </a:ext>
              </a:extLst>
            </p:cNvPr>
            <p:cNvSpPr txBox="1"/>
            <p:nvPr/>
          </p:nvSpPr>
          <p:spPr>
            <a:xfrm>
              <a:off x="1075593" y="2670159"/>
              <a:ext cx="1727673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Angka indeks harga</a:t>
              </a:r>
              <a:endParaRPr lang="en-US" b="1" dirty="0"/>
            </a:p>
          </p:txBody>
        </p:sp>
        <p:pic>
          <p:nvPicPr>
            <p:cNvPr id="102" name="Graphic 58" descr="Rocket">
              <a:extLst>
                <a:ext uri="{FF2B5EF4-FFF2-40B4-BE49-F238E27FC236}">
                  <a16:creationId xmlns="" xmlns:a16="http://schemas.microsoft.com/office/drawing/2014/main" id="{9ADEDBBA-A554-4053-8009-260815387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38431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59BC389A-6970-4BE7-815D-902222D2429E}"/>
              </a:ext>
            </a:extLst>
          </p:cNvPr>
          <p:cNvGrpSpPr/>
          <p:nvPr/>
        </p:nvGrpSpPr>
        <p:grpSpPr>
          <a:xfrm rot="990746">
            <a:off x="4548019" y="657825"/>
            <a:ext cx="1265301" cy="2566336"/>
            <a:chOff x="3590173" y="1369496"/>
            <a:chExt cx="2249424" cy="4562375"/>
          </a:xfrm>
        </p:grpSpPr>
        <p:sp>
          <p:nvSpPr>
            <p:cNvPr id="104" name="Freeform: Shape 21">
              <a:extLst>
                <a:ext uri="{FF2B5EF4-FFF2-40B4-BE49-F238E27FC236}">
                  <a16:creationId xmlns="" xmlns:a16="http://schemas.microsoft.com/office/drawing/2014/main" id="{CC84C528-EE80-4783-86F0-4ED2D6C5AFF3}"/>
                </a:ext>
              </a:extLst>
            </p:cNvPr>
            <p:cNvSpPr/>
            <p:nvPr/>
          </p:nvSpPr>
          <p:spPr>
            <a:xfrm>
              <a:off x="3906177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5" name="Freeform: Shape 22">
              <a:extLst>
                <a:ext uri="{FF2B5EF4-FFF2-40B4-BE49-F238E27FC236}">
                  <a16:creationId xmlns="" xmlns:a16="http://schemas.microsoft.com/office/drawing/2014/main" id="{9C67DEB6-385D-4F8F-96E1-BA89AF96A35C}"/>
                </a:ext>
              </a:extLst>
            </p:cNvPr>
            <p:cNvSpPr/>
            <p:nvPr/>
          </p:nvSpPr>
          <p:spPr>
            <a:xfrm>
              <a:off x="3638998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6" name="Rectangle 3">
              <a:extLst>
                <a:ext uri="{FF2B5EF4-FFF2-40B4-BE49-F238E27FC236}">
                  <a16:creationId xmlns="" xmlns:a16="http://schemas.microsoft.com/office/drawing/2014/main" id="{F944FC30-2E1B-47FE-B2DF-D93676723FA0}"/>
                </a:ext>
              </a:extLst>
            </p:cNvPr>
            <p:cNvSpPr/>
            <p:nvPr/>
          </p:nvSpPr>
          <p:spPr>
            <a:xfrm>
              <a:off x="3594655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7" name="Freeform: Shape 24">
              <a:extLst>
                <a:ext uri="{FF2B5EF4-FFF2-40B4-BE49-F238E27FC236}">
                  <a16:creationId xmlns="" xmlns:a16="http://schemas.microsoft.com/office/drawing/2014/main" id="{CFA79200-32F7-4B92-9EAC-9600319D69AC}"/>
                </a:ext>
              </a:extLst>
            </p:cNvPr>
            <p:cNvSpPr/>
            <p:nvPr/>
          </p:nvSpPr>
          <p:spPr>
            <a:xfrm>
              <a:off x="3590173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08" name="Freeform: Shape 25">
              <a:extLst>
                <a:ext uri="{FF2B5EF4-FFF2-40B4-BE49-F238E27FC236}">
                  <a16:creationId xmlns="" xmlns:a16="http://schemas.microsoft.com/office/drawing/2014/main" id="{6DCC88D6-24DC-44DF-BC9E-99CFDD7A68D8}"/>
                </a:ext>
              </a:extLst>
            </p:cNvPr>
            <p:cNvSpPr/>
            <p:nvPr/>
          </p:nvSpPr>
          <p:spPr>
            <a:xfrm>
              <a:off x="3590173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="" xmlns:a16="http://schemas.microsoft.com/office/drawing/2014/main" id="{74E6E979-B1FB-40BD-B1B7-87A2A57F64F4}"/>
                </a:ext>
              </a:extLst>
            </p:cNvPr>
            <p:cNvSpPr txBox="1"/>
            <p:nvPr/>
          </p:nvSpPr>
          <p:spPr>
            <a:xfrm>
              <a:off x="3818129" y="2651446"/>
              <a:ext cx="1833723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Angka indeks kuantitas</a:t>
              </a:r>
              <a:endParaRPr lang="en-US" b="1" dirty="0"/>
            </a:p>
          </p:txBody>
        </p:sp>
        <p:pic>
          <p:nvPicPr>
            <p:cNvPr id="110" name="Graphic 57" descr="Lightbulb">
              <a:extLst>
                <a:ext uri="{FF2B5EF4-FFF2-40B4-BE49-F238E27FC236}">
                  <a16:creationId xmlns="" xmlns:a16="http://schemas.microsoft.com/office/drawing/2014/main" id="{E6F21D80-D99C-476A-8199-C04CEE4BA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6143" y="4782400"/>
              <a:ext cx="914400" cy="914400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="" xmlns:a16="http://schemas.microsoft.com/office/drawing/2014/main" id="{67314B74-3EC3-40DD-AE9E-A8D0C3B7FC40}"/>
              </a:ext>
            </a:extLst>
          </p:cNvPr>
          <p:cNvGrpSpPr/>
          <p:nvPr/>
        </p:nvGrpSpPr>
        <p:grpSpPr>
          <a:xfrm rot="1710351">
            <a:off x="5786703" y="1258171"/>
            <a:ext cx="1265301" cy="2566336"/>
            <a:chOff x="6347275" y="1369496"/>
            <a:chExt cx="2249424" cy="4562375"/>
          </a:xfrm>
        </p:grpSpPr>
        <p:sp>
          <p:nvSpPr>
            <p:cNvPr id="112" name="Freeform: Shape 27">
              <a:extLst>
                <a:ext uri="{FF2B5EF4-FFF2-40B4-BE49-F238E27FC236}">
                  <a16:creationId xmlns="" xmlns:a16="http://schemas.microsoft.com/office/drawing/2014/main" id="{CD2500EB-D6BF-44B0-8F57-D3D272ACBB89}"/>
                </a:ext>
              </a:extLst>
            </p:cNvPr>
            <p:cNvSpPr/>
            <p:nvPr/>
          </p:nvSpPr>
          <p:spPr>
            <a:xfrm>
              <a:off x="6663279" y="3562032"/>
              <a:ext cx="1248944" cy="2053637"/>
            </a:xfrm>
            <a:custGeom>
              <a:avLst/>
              <a:gdLst>
                <a:gd name="connsiteX0" fmla="*/ 133544 w 1248944"/>
                <a:gd name="connsiteY0" fmla="*/ 0 h 2053637"/>
                <a:gd name="connsiteX1" fmla="*/ 1248944 w 1248944"/>
                <a:gd name="connsiteY1" fmla="*/ 1984184 h 2053637"/>
                <a:gd name="connsiteX2" fmla="*/ 44522 w 1248944"/>
                <a:gd name="connsiteY2" fmla="*/ 2052988 h 2053637"/>
                <a:gd name="connsiteX3" fmla="*/ 33168 w 1248944"/>
                <a:gd name="connsiteY3" fmla="*/ 2053637 h 2053637"/>
                <a:gd name="connsiteX4" fmla="*/ 9521 w 1248944"/>
                <a:gd name="connsiteY4" fmla="*/ 2043842 h 2053637"/>
                <a:gd name="connsiteX5" fmla="*/ 0 w 1248944"/>
                <a:gd name="connsiteY5" fmla="*/ 2020855 h 2053637"/>
                <a:gd name="connsiteX6" fmla="*/ 873 w 1248944"/>
                <a:gd name="connsiteY6" fmla="*/ 2007640 h 20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8944" h="2053637">
                  <a:moveTo>
                    <a:pt x="133544" y="0"/>
                  </a:moveTo>
                  <a:lnTo>
                    <a:pt x="1248944" y="1984184"/>
                  </a:lnTo>
                  <a:lnTo>
                    <a:pt x="44522" y="2052988"/>
                  </a:lnTo>
                  <a:lnTo>
                    <a:pt x="33168" y="2053637"/>
                  </a:lnTo>
                  <a:lnTo>
                    <a:pt x="9521" y="2043842"/>
                  </a:lnTo>
                  <a:lnTo>
                    <a:pt x="0" y="2020855"/>
                  </a:lnTo>
                  <a:lnTo>
                    <a:pt x="873" y="20076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63500" dist="520700" dir="8100000" algn="tr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3" name="Freeform: Shape 28">
              <a:extLst>
                <a:ext uri="{FF2B5EF4-FFF2-40B4-BE49-F238E27FC236}">
                  <a16:creationId xmlns="" xmlns:a16="http://schemas.microsoft.com/office/drawing/2014/main" id="{53631343-7A4D-4C5D-B1EA-32F59A715FF5}"/>
                </a:ext>
              </a:extLst>
            </p:cNvPr>
            <p:cNvSpPr/>
            <p:nvPr/>
          </p:nvSpPr>
          <p:spPr>
            <a:xfrm>
              <a:off x="6396100" y="4982734"/>
              <a:ext cx="1333189" cy="911654"/>
            </a:xfrm>
            <a:custGeom>
              <a:avLst/>
              <a:gdLst>
                <a:gd name="connsiteX0" fmla="*/ 0 w 1333189"/>
                <a:gd name="connsiteY0" fmla="*/ 0 h 911654"/>
                <a:gd name="connsiteX1" fmla="*/ 1333189 w 1333189"/>
                <a:gd name="connsiteY1" fmla="*/ 0 h 911654"/>
                <a:gd name="connsiteX2" fmla="*/ 1333189 w 1333189"/>
                <a:gd name="connsiteY2" fmla="*/ 911654 h 911654"/>
                <a:gd name="connsiteX3" fmla="*/ 1086117 w 1333189"/>
                <a:gd name="connsiteY3" fmla="*/ 911402 h 911654"/>
                <a:gd name="connsiteX4" fmla="*/ 131110 w 1333189"/>
                <a:gd name="connsiteY4" fmla="*/ 755417 h 911654"/>
                <a:gd name="connsiteX5" fmla="*/ 1940 w 1333189"/>
                <a:gd name="connsiteY5" fmla="*/ 57392 h 911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189" h="911654">
                  <a:moveTo>
                    <a:pt x="0" y="0"/>
                  </a:moveTo>
                  <a:lnTo>
                    <a:pt x="1333189" y="0"/>
                  </a:lnTo>
                  <a:lnTo>
                    <a:pt x="1333189" y="911654"/>
                  </a:lnTo>
                  <a:lnTo>
                    <a:pt x="1086117" y="911402"/>
                  </a:lnTo>
                  <a:cubicBezTo>
                    <a:pt x="746349" y="890363"/>
                    <a:pt x="637565" y="893137"/>
                    <a:pt x="131110" y="755417"/>
                  </a:cubicBezTo>
                  <a:cubicBezTo>
                    <a:pt x="90864" y="573107"/>
                    <a:pt x="19625" y="332455"/>
                    <a:pt x="1940" y="5739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4" name="Rectangle 3">
              <a:extLst>
                <a:ext uri="{FF2B5EF4-FFF2-40B4-BE49-F238E27FC236}">
                  <a16:creationId xmlns="" xmlns:a16="http://schemas.microsoft.com/office/drawing/2014/main" id="{319DDBD6-A940-4A8A-9D9B-6AA958939E88}"/>
                </a:ext>
              </a:extLst>
            </p:cNvPr>
            <p:cNvSpPr/>
            <p:nvPr/>
          </p:nvSpPr>
          <p:spPr>
            <a:xfrm>
              <a:off x="6351757" y="1369496"/>
              <a:ext cx="2244942" cy="4562375"/>
            </a:xfrm>
            <a:custGeom>
              <a:avLst/>
              <a:gdLst>
                <a:gd name="connsiteX0" fmla="*/ 0 w 2242687"/>
                <a:gd name="connsiteY0" fmla="*/ 0 h 4562375"/>
                <a:gd name="connsiteX1" fmla="*/ 2242687 w 2242687"/>
                <a:gd name="connsiteY1" fmla="*/ 0 h 4562375"/>
                <a:gd name="connsiteX2" fmla="*/ 2242687 w 2242687"/>
                <a:gd name="connsiteY2" fmla="*/ 4562375 h 4562375"/>
                <a:gd name="connsiteX3" fmla="*/ 0 w 2242687"/>
                <a:gd name="connsiteY3" fmla="*/ 4562375 h 4562375"/>
                <a:gd name="connsiteX4" fmla="*/ 0 w 2242687"/>
                <a:gd name="connsiteY4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2255 w 2244942"/>
                <a:gd name="connsiteY3" fmla="*/ 4562375 h 4562375"/>
                <a:gd name="connsiteX4" fmla="*/ 0 w 2244942"/>
                <a:gd name="connsiteY4" fmla="*/ 3587266 h 4562375"/>
                <a:gd name="connsiteX5" fmla="*/ 2255 w 2244942"/>
                <a:gd name="connsiteY5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2255 w 2244942"/>
                <a:gd name="connsiteY4" fmla="*/ 4562375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  <a:gd name="connsiteX0" fmla="*/ 2255 w 2244942"/>
                <a:gd name="connsiteY0" fmla="*/ 0 h 4562375"/>
                <a:gd name="connsiteX1" fmla="*/ 2244942 w 2244942"/>
                <a:gd name="connsiteY1" fmla="*/ 0 h 4562375"/>
                <a:gd name="connsiteX2" fmla="*/ 2244942 w 2244942"/>
                <a:gd name="connsiteY2" fmla="*/ 4562375 h 4562375"/>
                <a:gd name="connsiteX3" fmla="*/ 1088231 w 2244942"/>
                <a:gd name="connsiteY3" fmla="*/ 4561197 h 4562375"/>
                <a:gd name="connsiteX4" fmla="*/ 133224 w 2244942"/>
                <a:gd name="connsiteY4" fmla="*/ 4405212 h 4562375"/>
                <a:gd name="connsiteX5" fmla="*/ 0 w 2244942"/>
                <a:gd name="connsiteY5" fmla="*/ 3587266 h 4562375"/>
                <a:gd name="connsiteX6" fmla="*/ 2255 w 2244942"/>
                <a:gd name="connsiteY6" fmla="*/ 0 h 45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942" h="4562375">
                  <a:moveTo>
                    <a:pt x="2255" y="0"/>
                  </a:moveTo>
                  <a:lnTo>
                    <a:pt x="2244942" y="0"/>
                  </a:lnTo>
                  <a:lnTo>
                    <a:pt x="2244942" y="4562375"/>
                  </a:lnTo>
                  <a:lnTo>
                    <a:pt x="1088231" y="4561197"/>
                  </a:lnTo>
                  <a:cubicBezTo>
                    <a:pt x="748463" y="4540158"/>
                    <a:pt x="639679" y="4542932"/>
                    <a:pt x="133224" y="4405212"/>
                  </a:cubicBezTo>
                  <a:cubicBezTo>
                    <a:pt x="87228" y="4196857"/>
                    <a:pt x="752" y="3912302"/>
                    <a:pt x="0" y="3587266"/>
                  </a:cubicBezTo>
                  <a:cubicBezTo>
                    <a:pt x="752" y="2391511"/>
                    <a:pt x="1503" y="1195755"/>
                    <a:pt x="22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5" name="Freeform: Shape 30">
              <a:extLst>
                <a:ext uri="{FF2B5EF4-FFF2-40B4-BE49-F238E27FC236}">
                  <a16:creationId xmlns="" xmlns:a16="http://schemas.microsoft.com/office/drawing/2014/main" id="{28D3170D-03C9-4300-826F-C124EE42F879}"/>
                </a:ext>
              </a:extLst>
            </p:cNvPr>
            <p:cNvSpPr/>
            <p:nvPr/>
          </p:nvSpPr>
          <p:spPr>
            <a:xfrm>
              <a:off x="6347275" y="1369496"/>
              <a:ext cx="2249424" cy="86849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16" name="Freeform: Shape 31">
              <a:extLst>
                <a:ext uri="{FF2B5EF4-FFF2-40B4-BE49-F238E27FC236}">
                  <a16:creationId xmlns="" xmlns:a16="http://schemas.microsoft.com/office/drawing/2014/main" id="{57F4F9AB-7FD2-4B3F-A268-4094AD7252D1}"/>
                </a:ext>
              </a:extLst>
            </p:cNvPr>
            <p:cNvSpPr/>
            <p:nvPr/>
          </p:nvSpPr>
          <p:spPr>
            <a:xfrm>
              <a:off x="6347275" y="2237991"/>
              <a:ext cx="2249424" cy="2352675"/>
            </a:xfrm>
            <a:custGeom>
              <a:avLst/>
              <a:gdLst>
                <a:gd name="connsiteX0" fmla="*/ 546 w 2243233"/>
                <a:gd name="connsiteY0" fmla="*/ 0 h 868495"/>
                <a:gd name="connsiteX1" fmla="*/ 2243233 w 2243233"/>
                <a:gd name="connsiteY1" fmla="*/ 0 h 868495"/>
                <a:gd name="connsiteX2" fmla="*/ 2243233 w 2243233"/>
                <a:gd name="connsiteY2" fmla="*/ 868495 h 868495"/>
                <a:gd name="connsiteX3" fmla="*/ 0 w 2243233"/>
                <a:gd name="connsiteY3" fmla="*/ 868495 h 8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3233" h="868495">
                  <a:moveTo>
                    <a:pt x="546" y="0"/>
                  </a:moveTo>
                  <a:lnTo>
                    <a:pt x="2243233" y="0"/>
                  </a:lnTo>
                  <a:lnTo>
                    <a:pt x="2243233" y="868495"/>
                  </a:lnTo>
                  <a:lnTo>
                    <a:pt x="0" y="86849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579BF46E-4F2A-4D92-88BF-0DF5829FE9BB}"/>
                </a:ext>
              </a:extLst>
            </p:cNvPr>
            <p:cNvSpPr txBox="1"/>
            <p:nvPr/>
          </p:nvSpPr>
          <p:spPr>
            <a:xfrm>
              <a:off x="6626185" y="2834169"/>
              <a:ext cx="1727673" cy="9301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id-ID" b="1" dirty="0" smtClean="0"/>
                <a:t>Angka indeks nilai</a:t>
              </a:r>
              <a:endParaRPr lang="en-US" b="1" dirty="0"/>
            </a:p>
          </p:txBody>
        </p:sp>
        <p:pic>
          <p:nvPicPr>
            <p:cNvPr id="118" name="Graphic 55" descr="Users">
              <a:extLst>
                <a:ext uri="{FF2B5EF4-FFF2-40B4-BE49-F238E27FC236}">
                  <a16:creationId xmlns="" xmlns:a16="http://schemas.microsoft.com/office/drawing/2014/main" id="{444476F4-8815-4AA2-A45F-9019496F0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014786" y="478240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4162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66487" y="188133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6588139" y="23083"/>
            <a:ext cx="2479187" cy="484748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700" b="1" dirty="0">
                <a:latin typeface="+mj-lt"/>
                <a:cs typeface="Arial" pitchFamily="34" charset="0"/>
              </a:rPr>
              <a:t>JENIS INDEKS</a:t>
            </a:r>
            <a:endParaRPr lang="en-US" altLang="ko-KR" sz="2700" b="1" dirty="0">
              <a:latin typeface="+mj-lt"/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F245DDD0-7FBB-4BAA-9B24-5C988ABBF1A9}"/>
              </a:ext>
            </a:extLst>
          </p:cNvPr>
          <p:cNvSpPr txBox="1"/>
          <p:nvPr/>
        </p:nvSpPr>
        <p:spPr>
          <a:xfrm>
            <a:off x="6558465" y="506655"/>
            <a:ext cx="2508862" cy="346249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1800" b="1" dirty="0">
                <a:cs typeface="Arial" pitchFamily="34" charset="0"/>
              </a:rPr>
              <a:t>HARGA</a:t>
            </a:r>
            <a:endParaRPr lang="ko-KR" altLang="en-US" sz="1800" b="1" dirty="0">
              <a:cs typeface="Arial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048341" y="506656"/>
            <a:ext cx="3515677" cy="1288891"/>
            <a:chOff x="708491" y="817591"/>
            <a:chExt cx="3928563" cy="1406478"/>
          </a:xfrm>
        </p:grpSpPr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2544155" cy="3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harga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ED76257E-DD5D-4C31-B2AC-F76DC9199544}"/>
                </a:ext>
              </a:extLst>
            </p:cNvPr>
            <p:cNvSpPr txBox="1"/>
            <p:nvPr/>
          </p:nvSpPr>
          <p:spPr>
            <a:xfrm>
              <a:off x="1624907" y="1065368"/>
              <a:ext cx="3012147" cy="1158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b="1" dirty="0" err="1"/>
                <a:t>Angka</a:t>
              </a:r>
              <a:r>
                <a:rPr lang="en-US" sz="1050" b="1" dirty="0"/>
                <a:t> </a:t>
              </a:r>
              <a:r>
                <a:rPr lang="en-US" sz="1050" b="1" dirty="0" err="1"/>
                <a:t>indeks</a:t>
              </a:r>
              <a:r>
                <a:rPr lang="en-US" sz="1050" b="1" dirty="0"/>
                <a:t> </a:t>
              </a:r>
              <a:r>
                <a:rPr lang="en-US" sz="1050" b="1" dirty="0" err="1"/>
                <a:t>harga</a:t>
              </a:r>
              <a:r>
                <a:rPr lang="en-US" sz="1050" b="1" dirty="0"/>
                <a:t> </a:t>
              </a:r>
              <a:r>
                <a:rPr lang="en-US" sz="1050" b="1" dirty="0" err="1"/>
                <a:t>adalah</a:t>
              </a:r>
              <a:r>
                <a:rPr lang="en-US" sz="1050" b="1" dirty="0"/>
                <a:t> </a:t>
              </a:r>
              <a:r>
                <a:rPr lang="en-US" sz="1050" b="1" dirty="0" err="1"/>
                <a:t>suatu</a:t>
              </a:r>
              <a:r>
                <a:rPr lang="en-US" sz="1050" b="1" dirty="0"/>
                <a:t> </a:t>
              </a:r>
              <a:r>
                <a:rPr lang="en-US" sz="1050" b="1" dirty="0" err="1"/>
                <a:t>ukuran</a:t>
              </a:r>
              <a:r>
                <a:rPr lang="en-US" sz="1050" b="1" dirty="0"/>
                <a:t> yang </a:t>
              </a:r>
              <a:r>
                <a:rPr lang="en-US" sz="1050" b="1" dirty="0" err="1"/>
                <a:t>menunjukkan</a:t>
              </a:r>
              <a:r>
                <a:rPr lang="en-US" sz="1050" b="1" dirty="0"/>
                <a:t> </a:t>
              </a:r>
              <a:r>
                <a:rPr lang="en-US" sz="1050" b="1" dirty="0" err="1"/>
                <a:t>tentang</a:t>
              </a:r>
              <a:r>
                <a:rPr lang="en-US" sz="1050" b="1" dirty="0"/>
                <a:t> </a:t>
              </a:r>
              <a:r>
                <a:rPr lang="en-US" sz="1050" b="1" dirty="0" err="1"/>
                <a:t>perubahan</a:t>
              </a:r>
              <a:r>
                <a:rPr lang="en-US" sz="1050" b="1" dirty="0"/>
                <a:t> yang </a:t>
              </a:r>
              <a:r>
                <a:rPr lang="en-US" sz="1050" b="1" dirty="0" err="1"/>
                <a:t>terjadi</a:t>
              </a:r>
              <a:r>
                <a:rPr lang="en-US" sz="1050" b="1" dirty="0"/>
                <a:t> </a:t>
              </a:r>
              <a:r>
                <a:rPr lang="en-US" sz="1050" b="1" dirty="0" err="1"/>
                <a:t>pada</a:t>
              </a:r>
              <a:r>
                <a:rPr lang="en-US" sz="1050" b="1" dirty="0"/>
                <a:t> </a:t>
              </a:r>
              <a:r>
                <a:rPr lang="en-US" sz="1050" b="1" dirty="0" err="1"/>
                <a:t>harga</a:t>
              </a:r>
              <a:r>
                <a:rPr lang="en-US" sz="1050" b="1" dirty="0"/>
                <a:t> </a:t>
              </a:r>
              <a:r>
                <a:rPr lang="en-US" sz="1050" b="1" dirty="0" err="1"/>
                <a:t>dari</a:t>
              </a:r>
              <a:r>
                <a:rPr lang="en-US" sz="1050" b="1" dirty="0"/>
                <a:t> </a:t>
              </a:r>
              <a:r>
                <a:rPr lang="en-US" sz="1050" b="1" dirty="0" err="1"/>
                <a:t>waktu</a:t>
              </a:r>
              <a:r>
                <a:rPr lang="en-US" sz="1050" b="1" dirty="0"/>
                <a:t> </a:t>
              </a:r>
              <a:r>
                <a:rPr lang="en-US" sz="1050" b="1" dirty="0" err="1"/>
                <a:t>ke</a:t>
              </a:r>
              <a:r>
                <a:rPr lang="en-US" sz="1050" b="1" dirty="0"/>
                <a:t> </a:t>
              </a:r>
              <a:r>
                <a:rPr lang="en-US" sz="1050" b="1" dirty="0" err="1"/>
                <a:t>waktu</a:t>
              </a:r>
              <a:r>
                <a:rPr lang="en-US" sz="1050" b="1" dirty="0"/>
                <a:t>. </a:t>
              </a:r>
              <a:r>
                <a:rPr lang="en-US" sz="1050" b="1" dirty="0" err="1"/>
                <a:t>Indeks</a:t>
              </a:r>
              <a:r>
                <a:rPr lang="en-US" sz="1050" b="1" dirty="0"/>
                <a:t> </a:t>
              </a:r>
              <a:r>
                <a:rPr lang="en-US" sz="1050" b="1" dirty="0" err="1"/>
                <a:t>harga</a:t>
              </a:r>
              <a:r>
                <a:rPr lang="en-US" sz="1050" b="1" dirty="0"/>
                <a:t> yang </a:t>
              </a:r>
              <a:r>
                <a:rPr lang="en-US" sz="1050" b="1" dirty="0" err="1"/>
                <a:t>disusun</a:t>
              </a:r>
              <a:r>
                <a:rPr lang="en-US" sz="1050" b="1" dirty="0"/>
                <a:t> </a:t>
              </a:r>
              <a:r>
                <a:rPr lang="en-US" sz="1050" b="1" dirty="0" err="1"/>
                <a:t>dari</a:t>
              </a:r>
              <a:r>
                <a:rPr lang="en-US" sz="1050" b="1" dirty="0"/>
                <a:t> </a:t>
              </a:r>
              <a:r>
                <a:rPr lang="en-US" sz="1050" b="1" dirty="0" err="1"/>
                <a:t>periode</a:t>
              </a:r>
              <a:r>
                <a:rPr lang="en-US" sz="1050" b="1" dirty="0"/>
                <a:t> </a:t>
              </a:r>
              <a:r>
                <a:rPr lang="en-US" sz="1050" b="1" dirty="0" err="1"/>
                <a:t>ke</a:t>
              </a:r>
              <a:r>
                <a:rPr lang="en-US" sz="1050" b="1" dirty="0"/>
                <a:t> </a:t>
              </a:r>
              <a:r>
                <a:rPr lang="en-US" sz="1050" b="1" dirty="0" err="1"/>
                <a:t>periode</a:t>
              </a:r>
              <a:r>
                <a:rPr lang="en-US" sz="1050" b="1" dirty="0"/>
                <a:t> </a:t>
              </a:r>
              <a:r>
                <a:rPr lang="en-US" sz="1050" b="1" dirty="0" err="1"/>
                <a:t>dapat</a:t>
              </a:r>
              <a:r>
                <a:rPr lang="en-US" sz="1050" b="1" dirty="0"/>
                <a:t> </a:t>
              </a:r>
              <a:r>
                <a:rPr lang="en-US" sz="1050" b="1" dirty="0" err="1"/>
                <a:t>digunakan</a:t>
              </a:r>
              <a:r>
                <a:rPr lang="en-US" sz="1050" b="1" dirty="0"/>
                <a:t> </a:t>
              </a:r>
              <a:r>
                <a:rPr lang="en-US" sz="1050" b="1" dirty="0" err="1"/>
                <a:t>untuk</a:t>
              </a:r>
              <a:r>
                <a:rPr lang="en-US" sz="1050" b="1" dirty="0"/>
                <a:t> </a:t>
              </a:r>
              <a:r>
                <a:rPr lang="en-US" sz="1050" b="1" dirty="0" err="1"/>
                <a:t>mengetahui</a:t>
              </a:r>
              <a:r>
                <a:rPr lang="en-US" sz="1050" b="1" dirty="0"/>
                <a:t> </a:t>
              </a:r>
              <a:r>
                <a:rPr lang="en-US" sz="1050" b="1" dirty="0" err="1"/>
                <a:t>pola</a:t>
              </a:r>
              <a:r>
                <a:rPr lang="en-US" sz="1050" b="1" dirty="0"/>
                <a:t> </a:t>
              </a:r>
              <a:r>
                <a:rPr lang="en-US" sz="1050" b="1" dirty="0" err="1"/>
                <a:t>perubahan</a:t>
              </a:r>
              <a:r>
                <a:rPr lang="en-US" sz="1050" b="1" dirty="0"/>
                <a:t> </a:t>
              </a:r>
              <a:r>
                <a:rPr lang="en-US" sz="1050" b="1" dirty="0" err="1"/>
                <a:t>dari</a:t>
              </a:r>
              <a:r>
                <a:rPr lang="en-US" sz="1050" b="1" dirty="0"/>
                <a:t> </a:t>
              </a:r>
              <a:r>
                <a:rPr lang="en-US" sz="1050" b="1" dirty="0" err="1"/>
                <a:t>tahun</a:t>
              </a:r>
              <a:r>
                <a:rPr lang="en-US" sz="1050" b="1" dirty="0"/>
                <a:t> </a:t>
              </a:r>
              <a:r>
                <a:rPr lang="en-US" sz="1050" b="1" dirty="0" err="1"/>
                <a:t>ke</a:t>
              </a:r>
              <a:r>
                <a:rPr lang="en-US" sz="1050" b="1" dirty="0"/>
                <a:t> </a:t>
              </a:r>
              <a:r>
                <a:rPr lang="en-US" sz="1050" b="1" dirty="0" err="1"/>
                <a:t>tahun</a:t>
              </a:r>
              <a:endPara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8" name="Picture 77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79" name="Group 78"/>
          <p:cNvGrpSpPr/>
          <p:nvPr/>
        </p:nvGrpSpPr>
        <p:grpSpPr>
          <a:xfrm>
            <a:off x="3198297" y="2132411"/>
            <a:ext cx="4614598" cy="1227038"/>
            <a:chOff x="5146400" y="1238347"/>
            <a:chExt cx="3913449" cy="1636049"/>
          </a:xfrm>
        </p:grpSpPr>
        <p:grpSp>
          <p:nvGrpSpPr>
            <p:cNvPr id="80" name="Group 79"/>
            <p:cNvGrpSpPr/>
            <p:nvPr/>
          </p:nvGrpSpPr>
          <p:grpSpPr>
            <a:xfrm>
              <a:off x="5146400" y="1753036"/>
              <a:ext cx="749620" cy="936000"/>
              <a:chOff x="1390386" y="1852142"/>
              <a:chExt cx="530225" cy="662056"/>
            </a:xfrm>
          </p:grpSpPr>
          <p:sp>
            <p:nvSpPr>
              <p:cNvPr id="86" name="Oval 85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485069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7" name="Picture 86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6" y="1238347"/>
              <a:ext cx="2607205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kuantitas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46E35B1E-3A73-441C-8AB0-F2D52796F64F}"/>
                </a:ext>
              </a:extLst>
            </p:cNvPr>
            <p:cNvSpPr txBox="1"/>
            <p:nvPr/>
          </p:nvSpPr>
          <p:spPr>
            <a:xfrm>
              <a:off x="6112270" y="1520180"/>
              <a:ext cx="2947579" cy="1354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b="1" dirty="0" err="1"/>
                <a:t>Angka</a:t>
              </a:r>
              <a:r>
                <a:rPr lang="en-US" sz="1200" b="1" dirty="0"/>
                <a:t> </a:t>
              </a:r>
              <a:r>
                <a:rPr lang="en-US" sz="1200" b="1" dirty="0" err="1"/>
                <a:t>indeks</a:t>
              </a:r>
              <a:r>
                <a:rPr lang="en-US" sz="1200" b="1" dirty="0"/>
                <a:t> </a:t>
              </a:r>
              <a:r>
                <a:rPr lang="en-US" sz="1200" b="1" dirty="0" err="1"/>
                <a:t>kuantitas</a:t>
              </a:r>
              <a:r>
                <a:rPr lang="en-US" sz="1200" b="1" dirty="0"/>
                <a:t> </a:t>
              </a:r>
              <a:r>
                <a:rPr lang="en-US" sz="1200" b="1" dirty="0" err="1"/>
                <a:t>adalah</a:t>
              </a:r>
              <a:r>
                <a:rPr lang="en-US" sz="1200" b="1" dirty="0"/>
                <a:t> </a:t>
              </a:r>
              <a:r>
                <a:rPr lang="en-US" sz="1200" b="1" dirty="0" err="1"/>
                <a:t>angka</a:t>
              </a:r>
              <a:r>
                <a:rPr lang="en-US" sz="1200" b="1" dirty="0"/>
                <a:t> </a:t>
              </a:r>
              <a:r>
                <a:rPr lang="en-US" sz="1200" b="1" dirty="0" err="1"/>
                <a:t>indeks</a:t>
              </a:r>
              <a:r>
                <a:rPr lang="en-US" sz="1200" b="1" dirty="0"/>
                <a:t> yang </a:t>
              </a:r>
              <a:r>
                <a:rPr lang="en-US" sz="1200" b="1" dirty="0" err="1"/>
                <a:t>menunjukkan</a:t>
              </a:r>
              <a:r>
                <a:rPr lang="en-US" sz="1200" b="1" dirty="0"/>
                <a:t> </a:t>
              </a:r>
              <a:r>
                <a:rPr lang="en-US" sz="1200" b="1" dirty="0" err="1"/>
                <a:t>perubahan</a:t>
              </a:r>
              <a:r>
                <a:rPr lang="en-US" sz="1200" b="1" dirty="0"/>
                <a:t> – </a:t>
              </a:r>
              <a:r>
                <a:rPr lang="en-US" sz="1200" b="1" dirty="0" err="1"/>
                <a:t>perubahan</a:t>
              </a:r>
              <a:r>
                <a:rPr lang="en-US" sz="1200" b="1" dirty="0"/>
                <a:t> yang </a:t>
              </a:r>
              <a:r>
                <a:rPr lang="en-US" sz="1200" b="1" dirty="0" err="1"/>
                <a:t>terjadi</a:t>
              </a:r>
              <a:r>
                <a:rPr lang="en-US" sz="1200" b="1" dirty="0"/>
                <a:t> </a:t>
              </a:r>
              <a:r>
                <a:rPr lang="en-US" sz="1200" b="1" dirty="0" err="1"/>
                <a:t>pada</a:t>
              </a:r>
              <a:r>
                <a:rPr lang="en-US" sz="1200" b="1" dirty="0"/>
                <a:t> </a:t>
              </a:r>
              <a:r>
                <a:rPr lang="en-US" sz="1200" b="1" dirty="0" err="1"/>
                <a:t>jumlah</a:t>
              </a:r>
              <a:r>
                <a:rPr lang="en-US" sz="1200" b="1" dirty="0"/>
                <a:t> </a:t>
              </a:r>
              <a:r>
                <a:rPr lang="en-US" sz="1200" b="1" dirty="0" err="1"/>
                <a:t>komoditas</a:t>
              </a:r>
              <a:r>
                <a:rPr lang="en-US" sz="1200" b="1" dirty="0"/>
                <a:t> yang </a:t>
              </a:r>
              <a:r>
                <a:rPr lang="en-US" sz="1200" b="1" dirty="0" err="1"/>
                <a:t>dihasilkan</a:t>
              </a:r>
              <a:r>
                <a:rPr lang="en-US" sz="1200" b="1" dirty="0"/>
                <a:t> </a:t>
              </a:r>
              <a:r>
                <a:rPr lang="en-US" sz="1200" b="1" dirty="0" err="1"/>
                <a:t>atau</a:t>
              </a:r>
              <a:r>
                <a:rPr lang="en-US" sz="1200" b="1" dirty="0"/>
                <a:t> </a:t>
              </a:r>
              <a:r>
                <a:rPr lang="en-US" sz="1200" b="1" dirty="0" err="1"/>
                <a:t>jumlah</a:t>
              </a:r>
              <a:r>
                <a:rPr lang="en-US" sz="1200" b="1" dirty="0"/>
                <a:t> </a:t>
              </a:r>
              <a:r>
                <a:rPr lang="en-US" sz="1200" b="1" dirty="0" err="1"/>
                <a:t>komoditas</a:t>
              </a:r>
              <a:r>
                <a:rPr lang="en-US" sz="1200" b="1" dirty="0"/>
                <a:t> yang </a:t>
              </a:r>
              <a:r>
                <a:rPr lang="en-US" sz="1200" b="1" dirty="0" err="1"/>
                <a:t>dikonsumsi</a:t>
              </a:r>
              <a:r>
                <a:rPr lang="en-US" sz="1200" b="1" dirty="0"/>
                <a:t> </a:t>
              </a:r>
              <a:r>
                <a:rPr lang="en-US" sz="1200" b="1" dirty="0" err="1"/>
                <a:t>dari</a:t>
              </a:r>
              <a:r>
                <a:rPr lang="en-US" sz="1200" b="1" dirty="0"/>
                <a:t> </a:t>
              </a:r>
              <a:r>
                <a:rPr lang="en-US" sz="1200" b="1" dirty="0" err="1"/>
                <a:t>waktu</a:t>
              </a:r>
              <a:r>
                <a:rPr lang="en-US" sz="1200" b="1" dirty="0"/>
                <a:t> </a:t>
              </a:r>
              <a:r>
                <a:rPr lang="en-US" sz="1200" b="1" dirty="0" err="1"/>
                <a:t>ke</a:t>
              </a:r>
              <a:r>
                <a:rPr lang="en-US" sz="1200" b="1" dirty="0"/>
                <a:t> </a:t>
              </a:r>
              <a:r>
                <a:rPr lang="en-US" sz="1200" b="1" dirty="0" err="1"/>
                <a:t>waktu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498807" y="3734521"/>
            <a:ext cx="4919751" cy="1001725"/>
            <a:chOff x="708492" y="2368396"/>
            <a:chExt cx="3851869" cy="1335633"/>
          </a:xfrm>
        </p:grpSpPr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613842" y="2368396"/>
              <a:ext cx="2473844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nilai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A120E0D6-EFA2-4A08-BFE2-DD70F47E6C48}"/>
                </a:ext>
              </a:extLst>
            </p:cNvPr>
            <p:cNvSpPr txBox="1"/>
            <p:nvPr/>
          </p:nvSpPr>
          <p:spPr>
            <a:xfrm>
              <a:off x="1613842" y="2628289"/>
              <a:ext cx="2946519" cy="1025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 err="1"/>
                <a:t>Angka</a:t>
              </a:r>
              <a:r>
                <a:rPr lang="en-US" sz="1100" b="1" dirty="0"/>
                <a:t> </a:t>
              </a:r>
              <a:r>
                <a:rPr lang="en-US" sz="1100" b="1" dirty="0" err="1"/>
                <a:t>indeks</a:t>
              </a:r>
              <a:r>
                <a:rPr lang="en-US" sz="1100" b="1" dirty="0"/>
                <a:t> </a:t>
              </a:r>
              <a:r>
                <a:rPr lang="en-US" sz="1100" b="1" dirty="0" err="1"/>
                <a:t>nilai</a:t>
              </a:r>
              <a:r>
                <a:rPr lang="en-US" sz="1100" b="1" dirty="0"/>
                <a:t> </a:t>
              </a:r>
              <a:r>
                <a:rPr lang="en-US" sz="1100" b="1" dirty="0" err="1"/>
                <a:t>yaitu</a:t>
              </a:r>
              <a:r>
                <a:rPr lang="en-US" sz="1100" b="1" dirty="0"/>
                <a:t> </a:t>
              </a:r>
              <a:r>
                <a:rPr lang="en-US" sz="1100" b="1" dirty="0" err="1"/>
                <a:t>angka</a:t>
              </a:r>
              <a:r>
                <a:rPr lang="en-US" sz="1100" b="1" dirty="0"/>
                <a:t> </a:t>
              </a:r>
              <a:r>
                <a:rPr lang="en-US" sz="1100" b="1" dirty="0" err="1"/>
                <a:t>indeks</a:t>
              </a:r>
              <a:r>
                <a:rPr lang="en-US" sz="1100" b="1" dirty="0"/>
                <a:t> yang </a:t>
              </a:r>
              <a:r>
                <a:rPr lang="en-US" sz="1100" b="1" dirty="0" err="1"/>
                <a:t>menunjukkan</a:t>
              </a:r>
              <a:r>
                <a:rPr lang="en-US" sz="1100" b="1" dirty="0"/>
                <a:t> </a:t>
              </a:r>
              <a:r>
                <a:rPr lang="en-US" sz="1100" b="1" dirty="0" err="1"/>
                <a:t>perubahan</a:t>
              </a:r>
              <a:r>
                <a:rPr lang="en-US" sz="1100" b="1" dirty="0"/>
                <a:t> </a:t>
              </a:r>
              <a:r>
                <a:rPr lang="en-US" sz="1100" b="1" dirty="0" err="1"/>
                <a:t>nilai</a:t>
              </a:r>
              <a:r>
                <a:rPr lang="en-US" sz="1100" b="1" dirty="0"/>
                <a:t> </a:t>
              </a:r>
              <a:r>
                <a:rPr lang="en-US" sz="1100" b="1" dirty="0" err="1"/>
                <a:t>uang</a:t>
              </a:r>
              <a:r>
                <a:rPr lang="en-US" sz="1100" b="1" dirty="0"/>
                <a:t> </a:t>
              </a:r>
              <a:r>
                <a:rPr lang="en-US" sz="1100" b="1" dirty="0" err="1"/>
                <a:t>dari</a:t>
              </a:r>
              <a:r>
                <a:rPr lang="en-US" sz="1100" b="1" dirty="0"/>
                <a:t> </a:t>
              </a:r>
              <a:r>
                <a:rPr lang="en-US" sz="1100" b="1" dirty="0" err="1"/>
                <a:t>satu</a:t>
              </a:r>
              <a:r>
                <a:rPr lang="en-US" sz="1100" b="1" dirty="0"/>
                <a:t>  </a:t>
              </a:r>
              <a:r>
                <a:rPr lang="en-US" sz="1100" b="1" dirty="0" err="1"/>
                <a:t>periode</a:t>
              </a:r>
              <a:r>
                <a:rPr lang="en-US" sz="1100" b="1" dirty="0"/>
                <a:t>  </a:t>
              </a:r>
              <a:r>
                <a:rPr lang="en-US" sz="1100" b="1" dirty="0" err="1"/>
                <a:t>ke</a:t>
              </a:r>
              <a:r>
                <a:rPr lang="en-US" sz="1100" b="1" dirty="0"/>
                <a:t>  </a:t>
              </a:r>
              <a:r>
                <a:rPr lang="en-US" sz="1100" b="1" dirty="0" err="1"/>
                <a:t>periode</a:t>
              </a:r>
              <a:r>
                <a:rPr lang="en-US" sz="1100" b="1" dirty="0"/>
                <a:t>  lain,  yang  </a:t>
              </a:r>
              <a:r>
                <a:rPr lang="en-US" sz="1100" b="1" dirty="0" err="1"/>
                <a:t>diperoleh</a:t>
              </a:r>
              <a:r>
                <a:rPr lang="en-US" sz="1100" b="1" dirty="0"/>
                <a:t>  </a:t>
              </a:r>
              <a:r>
                <a:rPr lang="en-US" sz="1100" b="1" dirty="0" err="1"/>
                <a:t>dengan</a:t>
              </a:r>
              <a:r>
                <a:rPr lang="en-US" sz="1100" b="1" dirty="0"/>
                <a:t>  </a:t>
              </a:r>
              <a:r>
                <a:rPr lang="en-US" sz="1100" b="1" dirty="0" err="1"/>
                <a:t>cara</a:t>
              </a:r>
              <a:r>
                <a:rPr lang="en-US" sz="1100" b="1" dirty="0"/>
                <a:t>  </a:t>
              </a:r>
              <a:r>
                <a:rPr lang="en-US" sz="1100" b="1" dirty="0" err="1"/>
                <a:t>melakukan</a:t>
              </a:r>
              <a:r>
                <a:rPr lang="en-US" sz="1100" b="1" dirty="0"/>
                <a:t>  </a:t>
              </a:r>
              <a:r>
                <a:rPr lang="en-US" sz="1100" b="1" dirty="0" err="1"/>
                <a:t>perkalian</a:t>
              </a:r>
              <a:r>
                <a:rPr lang="en-US" sz="1100" b="1" dirty="0"/>
                <a:t> </a:t>
              </a:r>
              <a:r>
                <a:rPr lang="en-US" sz="1100" b="1" dirty="0" err="1"/>
                <a:t>antara</a:t>
              </a:r>
              <a:r>
                <a:rPr lang="en-US" sz="1100" b="1" dirty="0"/>
                <a:t> </a:t>
              </a:r>
              <a:r>
                <a:rPr lang="en-US" sz="1100" b="1" dirty="0" err="1"/>
                <a:t>harga</a:t>
              </a:r>
              <a:r>
                <a:rPr lang="en-US" sz="1100" b="1" dirty="0"/>
                <a:t> </a:t>
              </a:r>
              <a:r>
                <a:rPr lang="en-US" sz="1100" b="1" dirty="0" err="1"/>
                <a:t>dan</a:t>
              </a:r>
              <a:r>
                <a:rPr lang="en-US" sz="1100" b="1" dirty="0"/>
                <a:t> </a:t>
              </a:r>
              <a:r>
                <a:rPr lang="en-US" sz="1100" b="1" dirty="0" err="1"/>
                <a:t>kuantitas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708492" y="2768029"/>
              <a:ext cx="749622" cy="936000"/>
              <a:chOff x="1390386" y="4408184"/>
              <a:chExt cx="530226" cy="662056"/>
            </a:xfrm>
          </p:grpSpPr>
          <p:sp>
            <p:nvSpPr>
              <p:cNvPr id="92" name="Oval 91">
                <a:extLst>
                  <a:ext uri="{FF2B5EF4-FFF2-40B4-BE49-F238E27FC236}">
                    <a16:creationId xmlns="" xmlns:a16="http://schemas.microsoft.com/office/drawing/2014/main" id="{6B8AFB94-C2E3-487E-AE72-2D519C605F72}"/>
                  </a:ext>
                </a:extLst>
              </p:cNvPr>
              <p:cNvSpPr/>
              <p:nvPr/>
            </p:nvSpPr>
            <p:spPr>
              <a:xfrm>
                <a:off x="1390386" y="4408184"/>
                <a:ext cx="530226" cy="6620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3" name="Picture 92">
                <a:extLst>
                  <a:ext uri="{FF2B5EF4-FFF2-40B4-BE49-F238E27FC236}">
                    <a16:creationId xmlns="" xmlns:a16="http://schemas.microsoft.com/office/drawing/2014/main" id="{8A5A61FB-CA64-4580-801C-AD3884078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6" y="4552081"/>
                <a:ext cx="288660" cy="39839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832446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1955425" y="19049"/>
            <a:ext cx="7195063" cy="5143500"/>
            <a:chOff x="1016522" y="71598"/>
            <a:chExt cx="9593417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1016522" y="71598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9441539" y="23501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9115684" y="3139907"/>
              <a:ext cx="199208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indeks harga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=""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0" name="Group 49"/>
          <p:cNvGrpSpPr/>
          <p:nvPr/>
        </p:nvGrpSpPr>
        <p:grpSpPr>
          <a:xfrm>
            <a:off x="2522383" y="449465"/>
            <a:ext cx="4354786" cy="1450581"/>
            <a:chOff x="4123348" y="187275"/>
            <a:chExt cx="5806381" cy="1934108"/>
          </a:xfrm>
        </p:grpSpPr>
        <p:sp>
          <p:nvSpPr>
            <p:cNvPr id="51" name="Freeform 13">
              <a:extLst>
                <a:ext uri="{FF2B5EF4-FFF2-40B4-BE49-F238E27FC236}">
                  <a16:creationId xmlns="" xmlns:a16="http://schemas.microsoft.com/office/drawing/2014/main" id="{2F0C2402-CC77-4AC0-87AF-3BBE85401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3348" y="187275"/>
              <a:ext cx="5806381" cy="1934108"/>
            </a:xfrm>
            <a:custGeom>
              <a:avLst/>
              <a:gdLst>
                <a:gd name="T0" fmla="*/ 39 w 1680"/>
                <a:gd name="T1" fmla="*/ 5 h 561"/>
                <a:gd name="T2" fmla="*/ 0 w 1680"/>
                <a:gd name="T3" fmla="*/ 36 h 561"/>
                <a:gd name="T4" fmla="*/ 0 w 1680"/>
                <a:gd name="T5" fmla="*/ 252 h 561"/>
                <a:gd name="T6" fmla="*/ 39 w 1680"/>
                <a:gd name="T7" fmla="*/ 299 h 561"/>
                <a:gd name="T8" fmla="*/ 134 w 1680"/>
                <a:gd name="T9" fmla="*/ 314 h 561"/>
                <a:gd name="T10" fmla="*/ 174 w 1680"/>
                <a:gd name="T11" fmla="*/ 321 h 561"/>
                <a:gd name="T12" fmla="*/ 213 w 1680"/>
                <a:gd name="T13" fmla="*/ 328 h 561"/>
                <a:gd name="T14" fmla="*/ 1680 w 1680"/>
                <a:gd name="T15" fmla="*/ 561 h 561"/>
                <a:gd name="T16" fmla="*/ 1680 w 1680"/>
                <a:gd name="T17" fmla="*/ 517 h 561"/>
                <a:gd name="T18" fmla="*/ 1680 w 1680"/>
                <a:gd name="T19" fmla="*/ 358 h 561"/>
                <a:gd name="T20" fmla="*/ 39 w 1680"/>
                <a:gd name="T21" fmla="*/ 5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" h="561">
                  <a:moveTo>
                    <a:pt x="39" y="5"/>
                  </a:moveTo>
                  <a:cubicBezTo>
                    <a:pt x="17" y="0"/>
                    <a:pt x="0" y="14"/>
                    <a:pt x="0" y="36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74"/>
                    <a:pt x="18" y="295"/>
                    <a:pt x="39" y="299"/>
                  </a:cubicBezTo>
                  <a:cubicBezTo>
                    <a:pt x="134" y="314"/>
                    <a:pt x="134" y="314"/>
                    <a:pt x="134" y="314"/>
                  </a:cubicBezTo>
                  <a:cubicBezTo>
                    <a:pt x="145" y="316"/>
                    <a:pt x="159" y="319"/>
                    <a:pt x="174" y="321"/>
                  </a:cubicBezTo>
                  <a:cubicBezTo>
                    <a:pt x="188" y="323"/>
                    <a:pt x="202" y="326"/>
                    <a:pt x="213" y="328"/>
                  </a:cubicBezTo>
                  <a:cubicBezTo>
                    <a:pt x="1680" y="561"/>
                    <a:pt x="1680" y="561"/>
                    <a:pt x="1680" y="561"/>
                  </a:cubicBezTo>
                  <a:cubicBezTo>
                    <a:pt x="1680" y="517"/>
                    <a:pt x="1680" y="517"/>
                    <a:pt x="1680" y="517"/>
                  </a:cubicBezTo>
                  <a:cubicBezTo>
                    <a:pt x="1680" y="358"/>
                    <a:pt x="1680" y="358"/>
                    <a:pt x="1680" y="358"/>
                  </a:cubicBezTo>
                  <a:lnTo>
                    <a:pt x="39" y="5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9D4FBF5-D4E6-43E6-B754-DA49FD52E4FB}"/>
                </a:ext>
              </a:extLst>
            </p:cNvPr>
            <p:cNvSpPr txBox="1"/>
            <p:nvPr/>
          </p:nvSpPr>
          <p:spPr>
            <a:xfrm>
              <a:off x="4301859" y="342404"/>
              <a:ext cx="588195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1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3FA73340-C842-4CF5-BEED-615691B8B098}"/>
                </a:ext>
              </a:extLst>
            </p:cNvPr>
            <p:cNvSpPr/>
            <p:nvPr/>
          </p:nvSpPr>
          <p:spPr>
            <a:xfrm rot="644547">
              <a:off x="5170477" y="998391"/>
              <a:ext cx="329037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Menentukan tujuan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73787" y="1226411"/>
            <a:ext cx="3903382" cy="1166551"/>
            <a:chOff x="4725220" y="1284308"/>
            <a:chExt cx="5204509" cy="1555401"/>
          </a:xfrm>
        </p:grpSpPr>
        <p:sp>
          <p:nvSpPr>
            <p:cNvPr id="55" name="Freeform 14">
              <a:extLst>
                <a:ext uri="{FF2B5EF4-FFF2-40B4-BE49-F238E27FC236}">
                  <a16:creationId xmlns="" xmlns:a16="http://schemas.microsoft.com/office/drawing/2014/main" id="{D3372C4C-6367-4943-BF57-ED418DDA1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220" y="1284308"/>
              <a:ext cx="5204509" cy="1555401"/>
            </a:xfrm>
            <a:custGeom>
              <a:avLst/>
              <a:gdLst>
                <a:gd name="T0" fmla="*/ 39 w 1506"/>
                <a:gd name="T1" fmla="*/ 7 h 451"/>
                <a:gd name="T2" fmla="*/ 0 w 1506"/>
                <a:gd name="T3" fmla="*/ 0 h 451"/>
                <a:gd name="T4" fmla="*/ 0 w 1506"/>
                <a:gd name="T5" fmla="*/ 262 h 451"/>
                <a:gd name="T6" fmla="*/ 39 w 1506"/>
                <a:gd name="T7" fmla="*/ 306 h 451"/>
                <a:gd name="T8" fmla="*/ 121 w 1506"/>
                <a:gd name="T9" fmla="*/ 314 h 451"/>
                <a:gd name="T10" fmla="*/ 160 w 1506"/>
                <a:gd name="T11" fmla="*/ 319 h 451"/>
                <a:gd name="T12" fmla="*/ 200 w 1506"/>
                <a:gd name="T13" fmla="*/ 323 h 451"/>
                <a:gd name="T14" fmla="*/ 1506 w 1506"/>
                <a:gd name="T15" fmla="*/ 451 h 451"/>
                <a:gd name="T16" fmla="*/ 1506 w 1506"/>
                <a:gd name="T17" fmla="*/ 401 h 451"/>
                <a:gd name="T18" fmla="*/ 1506 w 1506"/>
                <a:gd name="T19" fmla="*/ 240 h 451"/>
                <a:gd name="T20" fmla="*/ 39 w 1506"/>
                <a:gd name="T21" fmla="*/ 7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06" h="451">
                  <a:moveTo>
                    <a:pt x="39" y="7"/>
                  </a:moveTo>
                  <a:cubicBezTo>
                    <a:pt x="28" y="5"/>
                    <a:pt x="14" y="2"/>
                    <a:pt x="0" y="0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84"/>
                    <a:pt x="17" y="304"/>
                    <a:pt x="39" y="306"/>
                  </a:cubicBezTo>
                  <a:cubicBezTo>
                    <a:pt x="121" y="314"/>
                    <a:pt x="121" y="314"/>
                    <a:pt x="121" y="314"/>
                  </a:cubicBezTo>
                  <a:cubicBezTo>
                    <a:pt x="132" y="316"/>
                    <a:pt x="146" y="317"/>
                    <a:pt x="160" y="319"/>
                  </a:cubicBezTo>
                  <a:cubicBezTo>
                    <a:pt x="175" y="320"/>
                    <a:pt x="189" y="321"/>
                    <a:pt x="200" y="323"/>
                  </a:cubicBezTo>
                  <a:cubicBezTo>
                    <a:pt x="1506" y="451"/>
                    <a:pt x="1506" y="451"/>
                    <a:pt x="1506" y="451"/>
                  </a:cubicBezTo>
                  <a:cubicBezTo>
                    <a:pt x="1506" y="401"/>
                    <a:pt x="1506" y="401"/>
                    <a:pt x="1506" y="401"/>
                  </a:cubicBezTo>
                  <a:cubicBezTo>
                    <a:pt x="1506" y="240"/>
                    <a:pt x="1506" y="240"/>
                    <a:pt x="1506" y="240"/>
                  </a:cubicBezTo>
                  <a:lnTo>
                    <a:pt x="39" y="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13FC260-D8F1-4F60-B202-3BACD4C28451}"/>
                </a:ext>
              </a:extLst>
            </p:cNvPr>
            <p:cNvSpPr txBox="1"/>
            <p:nvPr/>
          </p:nvSpPr>
          <p:spPr>
            <a:xfrm>
              <a:off x="4880355" y="1415425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2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05B59434-562C-4B70-8499-D49747A3C5FE}"/>
                </a:ext>
              </a:extLst>
            </p:cNvPr>
            <p:cNvSpPr/>
            <p:nvPr/>
          </p:nvSpPr>
          <p:spPr>
            <a:xfrm rot="400980">
              <a:off x="5599495" y="1965253"/>
              <a:ext cx="3554954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Menentukan cara pengambilan data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63912" y="1978150"/>
            <a:ext cx="3489509" cy="855133"/>
            <a:chOff x="5277050" y="2375931"/>
            <a:chExt cx="4652679" cy="1140177"/>
          </a:xfrm>
        </p:grpSpPr>
        <p:sp>
          <p:nvSpPr>
            <p:cNvPr id="74" name="Freeform 16">
              <a:extLst>
                <a:ext uri="{FF2B5EF4-FFF2-40B4-BE49-F238E27FC236}">
                  <a16:creationId xmlns="" xmlns:a16="http://schemas.microsoft.com/office/drawing/2014/main" id="{AF1E8EAF-4B1A-4D64-AAC8-0766A09DA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7050" y="2375931"/>
              <a:ext cx="4652679" cy="1140177"/>
            </a:xfrm>
            <a:custGeom>
              <a:avLst/>
              <a:gdLst>
                <a:gd name="T0" fmla="*/ 40 w 1346"/>
                <a:gd name="T1" fmla="*/ 4 h 331"/>
                <a:gd name="T2" fmla="*/ 0 w 1346"/>
                <a:gd name="T3" fmla="*/ 0 h 331"/>
                <a:gd name="T4" fmla="*/ 0 w 1346"/>
                <a:gd name="T5" fmla="*/ 245 h 331"/>
                <a:gd name="T6" fmla="*/ 40 w 1346"/>
                <a:gd name="T7" fmla="*/ 287 h 331"/>
                <a:gd name="T8" fmla="*/ 105 w 1346"/>
                <a:gd name="T9" fmla="*/ 289 h 331"/>
                <a:gd name="T10" fmla="*/ 145 w 1346"/>
                <a:gd name="T11" fmla="*/ 290 h 331"/>
                <a:gd name="T12" fmla="*/ 185 w 1346"/>
                <a:gd name="T13" fmla="*/ 291 h 331"/>
                <a:gd name="T14" fmla="*/ 1346 w 1346"/>
                <a:gd name="T15" fmla="*/ 331 h 331"/>
                <a:gd name="T16" fmla="*/ 1346 w 1346"/>
                <a:gd name="T17" fmla="*/ 285 h 331"/>
                <a:gd name="T18" fmla="*/ 1346 w 1346"/>
                <a:gd name="T19" fmla="*/ 132 h 331"/>
                <a:gd name="T20" fmla="*/ 40 w 1346"/>
                <a:gd name="T21" fmla="*/ 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6" h="331">
                  <a:moveTo>
                    <a:pt x="40" y="4"/>
                  </a:moveTo>
                  <a:cubicBezTo>
                    <a:pt x="29" y="2"/>
                    <a:pt x="15" y="1"/>
                    <a:pt x="0" y="0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67"/>
                    <a:pt x="18" y="286"/>
                    <a:pt x="40" y="287"/>
                  </a:cubicBezTo>
                  <a:cubicBezTo>
                    <a:pt x="105" y="289"/>
                    <a:pt x="105" y="289"/>
                    <a:pt x="105" y="289"/>
                  </a:cubicBezTo>
                  <a:cubicBezTo>
                    <a:pt x="116" y="289"/>
                    <a:pt x="130" y="289"/>
                    <a:pt x="145" y="290"/>
                  </a:cubicBezTo>
                  <a:cubicBezTo>
                    <a:pt x="159" y="290"/>
                    <a:pt x="174" y="291"/>
                    <a:pt x="185" y="291"/>
                  </a:cubicBezTo>
                  <a:cubicBezTo>
                    <a:pt x="1346" y="331"/>
                    <a:pt x="1346" y="331"/>
                    <a:pt x="1346" y="331"/>
                  </a:cubicBezTo>
                  <a:cubicBezTo>
                    <a:pt x="1346" y="285"/>
                    <a:pt x="1346" y="285"/>
                    <a:pt x="1346" y="285"/>
                  </a:cubicBezTo>
                  <a:cubicBezTo>
                    <a:pt x="1346" y="132"/>
                    <a:pt x="1346" y="132"/>
                    <a:pt x="1346" y="132"/>
                  </a:cubicBezTo>
                  <a:lnTo>
                    <a:pt x="40" y="4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468183" y="2441794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Open Sans"/>
                </a:rPr>
                <a:t>3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214882">
              <a:off x="6188226" y="2854926"/>
              <a:ext cx="329037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Memilih sumber data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65635" y="2672622"/>
            <a:ext cx="3183905" cy="731377"/>
            <a:chOff x="5684522" y="3366114"/>
            <a:chExt cx="4245207" cy="975169"/>
          </a:xfrm>
        </p:grpSpPr>
        <p:sp>
          <p:nvSpPr>
            <p:cNvPr id="85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522" y="3366114"/>
              <a:ext cx="4245207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5E2A6680-639D-432C-8334-FDF673F75BB1}"/>
                </a:ext>
              </a:extLst>
            </p:cNvPr>
            <p:cNvSpPr txBox="1"/>
            <p:nvPr/>
          </p:nvSpPr>
          <p:spPr>
            <a:xfrm>
              <a:off x="5801559" y="3413343"/>
              <a:ext cx="588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>
                  <a:solidFill>
                    <a:schemeClr val="bg1"/>
                  </a:solidFill>
                  <a:latin typeface="Open Sans"/>
                </a:rPr>
                <a:t>4</a:t>
              </a:r>
              <a:endParaRPr lang="en-IN" sz="36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120000">
              <a:off x="6582787" y="3688723"/>
              <a:ext cx="3060000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1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Memilih tahun dasar</a:t>
              </a:r>
              <a:endParaRPr lang="en-US" sz="11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034413" y="3305439"/>
            <a:ext cx="2815127" cy="731377"/>
            <a:chOff x="6175097" y="4169678"/>
            <a:chExt cx="3753503" cy="975169"/>
          </a:xfrm>
        </p:grpSpPr>
        <p:sp>
          <p:nvSpPr>
            <p:cNvPr id="89" name="Freeform 17">
              <a:extLst>
                <a:ext uri="{FF2B5EF4-FFF2-40B4-BE49-F238E27FC236}">
                  <a16:creationId xmlns="" xmlns:a16="http://schemas.microsoft.com/office/drawing/2014/main" id="{49677F50-4E33-4336-B730-D251603A0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5097" y="4169678"/>
              <a:ext cx="3753503" cy="975169"/>
            </a:xfrm>
            <a:custGeom>
              <a:avLst/>
              <a:gdLst>
                <a:gd name="T0" fmla="*/ 40 w 1201"/>
                <a:gd name="T1" fmla="*/ 1 h 283"/>
                <a:gd name="T2" fmla="*/ 0 w 1201"/>
                <a:gd name="T3" fmla="*/ 0 h 283"/>
                <a:gd name="T4" fmla="*/ 0 w 1201"/>
                <a:gd name="T5" fmla="*/ 236 h 283"/>
                <a:gd name="T6" fmla="*/ 40 w 1201"/>
                <a:gd name="T7" fmla="*/ 276 h 283"/>
                <a:gd name="T8" fmla="*/ 96 w 1201"/>
                <a:gd name="T9" fmla="*/ 276 h 283"/>
                <a:gd name="T10" fmla="*/ 136 w 1201"/>
                <a:gd name="T11" fmla="*/ 276 h 283"/>
                <a:gd name="T12" fmla="*/ 176 w 1201"/>
                <a:gd name="T13" fmla="*/ 276 h 283"/>
                <a:gd name="T14" fmla="*/ 1201 w 1201"/>
                <a:gd name="T15" fmla="*/ 283 h 283"/>
                <a:gd name="T16" fmla="*/ 1201 w 1201"/>
                <a:gd name="T17" fmla="*/ 238 h 283"/>
                <a:gd name="T18" fmla="*/ 1201 w 1201"/>
                <a:gd name="T19" fmla="*/ 41 h 283"/>
                <a:gd name="T20" fmla="*/ 40 w 1201"/>
                <a:gd name="T21" fmla="*/ 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1" h="283">
                  <a:moveTo>
                    <a:pt x="40" y="1"/>
                  </a:moveTo>
                  <a:cubicBezTo>
                    <a:pt x="29" y="1"/>
                    <a:pt x="14" y="0"/>
                    <a:pt x="0" y="0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58"/>
                    <a:pt x="18" y="276"/>
                    <a:pt x="40" y="276"/>
                  </a:cubicBezTo>
                  <a:cubicBezTo>
                    <a:pt x="96" y="276"/>
                    <a:pt x="96" y="276"/>
                    <a:pt x="96" y="276"/>
                  </a:cubicBezTo>
                  <a:cubicBezTo>
                    <a:pt x="107" y="276"/>
                    <a:pt x="122" y="276"/>
                    <a:pt x="136" y="276"/>
                  </a:cubicBezTo>
                  <a:cubicBezTo>
                    <a:pt x="151" y="276"/>
                    <a:pt x="165" y="276"/>
                    <a:pt x="176" y="276"/>
                  </a:cubicBezTo>
                  <a:cubicBezTo>
                    <a:pt x="1201" y="283"/>
                    <a:pt x="1201" y="283"/>
                    <a:pt x="1201" y="283"/>
                  </a:cubicBezTo>
                  <a:cubicBezTo>
                    <a:pt x="1201" y="238"/>
                    <a:pt x="1201" y="238"/>
                    <a:pt x="1201" y="238"/>
                  </a:cubicBezTo>
                  <a:cubicBezTo>
                    <a:pt x="1201" y="41"/>
                    <a:pt x="1201" y="41"/>
                    <a:pt x="1201" y="41"/>
                  </a:cubicBezTo>
                  <a:lnTo>
                    <a:pt x="40" y="1"/>
                  </a:lnTo>
                  <a:close/>
                </a:path>
              </a:pathLst>
            </a:custGeom>
            <a:gradFill flip="none" rotWithShape="1">
              <a:gsLst>
                <a:gs pos="86000">
                  <a:srgbClr val="00E6F2">
                    <a:lumMod val="51000"/>
                  </a:srgbClr>
                </a:gs>
                <a:gs pos="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0C2ACE2F-D242-4F27-BBDE-72CE91AE7769}"/>
                </a:ext>
              </a:extLst>
            </p:cNvPr>
            <p:cNvSpPr txBox="1"/>
            <p:nvPr/>
          </p:nvSpPr>
          <p:spPr>
            <a:xfrm>
              <a:off x="6235878" y="4301090"/>
              <a:ext cx="560411" cy="800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300" b="1" dirty="0">
                  <a:solidFill>
                    <a:schemeClr val="bg1"/>
                  </a:solidFill>
                  <a:latin typeface="Open Sans"/>
                </a:rPr>
                <a:t>5</a:t>
              </a:r>
              <a:endParaRPr lang="en-IN" sz="3300" b="1" dirty="0">
                <a:solidFill>
                  <a:schemeClr val="bg1"/>
                </a:solidFill>
                <a:latin typeface="Open San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="" xmlns:a16="http://schemas.microsoft.com/office/drawing/2014/main" id="{067F367B-2481-41DB-B577-6517FE5FC52C}"/>
                </a:ext>
              </a:extLst>
            </p:cNvPr>
            <p:cNvSpPr/>
            <p:nvPr/>
          </p:nvSpPr>
          <p:spPr>
            <a:xfrm rot="60000">
              <a:off x="6716138" y="4546707"/>
              <a:ext cx="3060000" cy="3282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d-ID" sz="10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Memilih metode penghitungan</a:t>
              </a:r>
              <a:endParaRPr lang="en-US" sz="1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5794214" y="25626"/>
            <a:ext cx="3302348" cy="807914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LANGKAH PENYUSUNAN INDEKS HARGA</a:t>
            </a:r>
          </a:p>
        </p:txBody>
      </p:sp>
    </p:spTree>
    <p:extLst>
      <p:ext uri="{BB962C8B-B14F-4D97-AF65-F5344CB8AC3E}">
        <p14:creationId xmlns:p14="http://schemas.microsoft.com/office/powerpoint/2010/main" val="2193973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795">
            <a:extLst>
              <a:ext uri="{FF2B5EF4-FFF2-40B4-BE49-F238E27FC236}">
                <a16:creationId xmlns="" xmlns:a16="http://schemas.microsoft.com/office/drawing/2014/main" id="{C5239634-26BF-4B1A-A2E7-9EB8186072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77096" y="3725565"/>
            <a:ext cx="570587" cy="153287"/>
          </a:xfrm>
          <a:prstGeom prst="rect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795">
            <a:extLst>
              <a:ext uri="{FF2B5EF4-FFF2-40B4-BE49-F238E27FC236}">
                <a16:creationId xmlns="" xmlns:a16="http://schemas.microsoft.com/office/drawing/2014/main" id="{C5239634-26BF-4B1A-A2E7-9EB8186072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35789" y="3160204"/>
            <a:ext cx="570587" cy="153287"/>
          </a:xfrm>
          <a:prstGeom prst="rect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795">
            <a:extLst>
              <a:ext uri="{FF2B5EF4-FFF2-40B4-BE49-F238E27FC236}">
                <a16:creationId xmlns="" xmlns:a16="http://schemas.microsoft.com/office/drawing/2014/main" id="{C5239634-26BF-4B1A-A2E7-9EB8186072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405715" y="2671171"/>
            <a:ext cx="570587" cy="153287"/>
          </a:xfrm>
          <a:prstGeom prst="rect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5794214" y="25626"/>
            <a:ext cx="3302348" cy="807914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METODE PERHITUNGAN INDEKS HARGA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="" xmlns:a16="http://schemas.microsoft.com/office/drawing/2014/main" id="{402391F1-EEA8-4343-865C-410B3A51B520}"/>
              </a:ext>
            </a:extLst>
          </p:cNvPr>
          <p:cNvGrpSpPr/>
          <p:nvPr/>
        </p:nvGrpSpPr>
        <p:grpSpPr>
          <a:xfrm>
            <a:off x="2994976" y="980440"/>
            <a:ext cx="5072738" cy="3142929"/>
            <a:chOff x="1177347" y="1246425"/>
            <a:chExt cx="9936698" cy="4654594"/>
          </a:xfrm>
        </p:grpSpPr>
        <p:grpSp>
          <p:nvGrpSpPr>
            <p:cNvPr id="105" name="Group 104">
              <a:extLst>
                <a:ext uri="{FF2B5EF4-FFF2-40B4-BE49-F238E27FC236}">
                  <a16:creationId xmlns="" xmlns:a16="http://schemas.microsoft.com/office/drawing/2014/main" id="{0F80451A-10E2-47BB-89B3-4489AEA0CDCB}"/>
                </a:ext>
              </a:extLst>
            </p:cNvPr>
            <p:cNvGrpSpPr/>
            <p:nvPr/>
          </p:nvGrpSpPr>
          <p:grpSpPr>
            <a:xfrm>
              <a:off x="1177347" y="1305206"/>
              <a:ext cx="4918653" cy="4595813"/>
              <a:chOff x="1177347" y="1305206"/>
              <a:chExt cx="4918653" cy="4595813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="" xmlns:a16="http://schemas.microsoft.com/office/drawing/2014/main" id="{BBBFE487-5211-42C3-8AC8-A7397EF0AEBA}"/>
                  </a:ext>
                </a:extLst>
              </p:cNvPr>
              <p:cNvGrpSpPr/>
              <p:nvPr/>
            </p:nvGrpSpPr>
            <p:grpSpPr>
              <a:xfrm>
                <a:off x="2054225" y="1305206"/>
                <a:ext cx="4041775" cy="3392488"/>
                <a:chOff x="2054225" y="1305206"/>
                <a:chExt cx="4041775" cy="3392488"/>
              </a:xfrm>
            </p:grpSpPr>
            <p:sp>
              <p:nvSpPr>
                <p:cNvPr id="138" name="Freeform 783">
                  <a:extLst>
                    <a:ext uri="{FF2B5EF4-FFF2-40B4-BE49-F238E27FC236}">
                      <a16:creationId xmlns="" xmlns:a16="http://schemas.microsoft.com/office/drawing/2014/main" id="{7401052B-17D9-4077-9183-22D7A6B2E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713444"/>
                  <a:ext cx="4041775" cy="984250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d-ID" dirty="0"/>
                    <a:t>        Angka indeks nilai</a:t>
                  </a:r>
                  <a:endParaRPr lang="en-US" dirty="0"/>
                </a:p>
              </p:txBody>
            </p:sp>
            <p:sp>
              <p:nvSpPr>
                <p:cNvPr id="139" name="Freeform 784">
                  <a:extLst>
                    <a:ext uri="{FF2B5EF4-FFF2-40B4-BE49-F238E27FC236}">
                      <a16:creationId xmlns="" xmlns:a16="http://schemas.microsoft.com/office/drawing/2014/main" id="{4F23147C-8BF7-4A71-BA45-C683467C2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510119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Aft>
                      <a:spcPts val="450"/>
                    </a:spcAft>
                  </a:pPr>
                  <a:r>
                    <a:rPr lang="id-ID" dirty="0"/>
                    <a:t>       Angka indeks kuantitas</a:t>
                  </a:r>
                  <a:endParaRPr lang="en-US" dirty="0"/>
                </a:p>
              </p:txBody>
            </p:sp>
            <p:sp>
              <p:nvSpPr>
                <p:cNvPr id="140" name="Freeform 785">
                  <a:extLst>
                    <a:ext uri="{FF2B5EF4-FFF2-40B4-BE49-F238E27FC236}">
                      <a16:creationId xmlns="" xmlns:a16="http://schemas.microsoft.com/office/drawing/2014/main" id="{3087B696-4A77-4F2C-B8C8-74D23A6A20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05206"/>
                  <a:ext cx="4041775" cy="98266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Bef>
                      <a:spcPts val="450"/>
                    </a:spcBef>
                  </a:pPr>
                  <a:r>
                    <a:rPr lang="id-ID" dirty="0"/>
                    <a:t>        Angka indeks harga</a:t>
                  </a:r>
                  <a:endParaRPr lang="en-US" dirty="0"/>
                </a:p>
              </p:txBody>
            </p:sp>
            <p:sp>
              <p:nvSpPr>
                <p:cNvPr id="141" name="Freeform 786">
                  <a:extLst>
                    <a:ext uri="{FF2B5EF4-FFF2-40B4-BE49-F238E27FC236}">
                      <a16:creationId xmlns="" xmlns:a16="http://schemas.microsoft.com/office/drawing/2014/main" id="{F73D9240-6119-49DE-BF63-FBE673F2FB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797331"/>
                  <a:ext cx="4041775" cy="490538"/>
                </a:xfrm>
                <a:custGeom>
                  <a:avLst/>
                  <a:gdLst>
                    <a:gd name="T0" fmla="*/ 0 w 19662"/>
                    <a:gd name="T1" fmla="*/ 0 h 2390"/>
                    <a:gd name="T2" fmla="*/ 0 w 19662"/>
                    <a:gd name="T3" fmla="*/ 0 h 2390"/>
                    <a:gd name="T4" fmla="*/ 2390 w 19662"/>
                    <a:gd name="T5" fmla="*/ 2390 h 2390"/>
                    <a:gd name="T6" fmla="*/ 19662 w 19662"/>
                    <a:gd name="T7" fmla="*/ 2390 h 2390"/>
                    <a:gd name="T8" fmla="*/ 19662 w 19662"/>
                    <a:gd name="T9" fmla="*/ 0 h 2390"/>
                    <a:gd name="T10" fmla="*/ 0 w 19662"/>
                    <a:gd name="T11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787">
                  <a:extLst>
                    <a:ext uri="{FF2B5EF4-FFF2-40B4-BE49-F238E27FC236}">
                      <a16:creationId xmlns="" xmlns:a16="http://schemas.microsoft.com/office/drawing/2014/main" id="{279FCF2D-5F79-46CA-8EA4-BC750018B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3000656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Freeform 788">
                  <a:extLst>
                    <a:ext uri="{FF2B5EF4-FFF2-40B4-BE49-F238E27FC236}">
                      <a16:creationId xmlns="" xmlns:a16="http://schemas.microsoft.com/office/drawing/2014/main" id="{3C5B521F-8EF6-4BB9-82CE-3AE393FA2B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4205569"/>
                  <a:ext cx="4041775" cy="492125"/>
                </a:xfrm>
                <a:custGeom>
                  <a:avLst/>
                  <a:gdLst>
                    <a:gd name="T0" fmla="*/ 0 w 19662"/>
                    <a:gd name="T1" fmla="*/ 0 h 2390"/>
                    <a:gd name="T2" fmla="*/ 2390 w 19662"/>
                    <a:gd name="T3" fmla="*/ 2390 h 2390"/>
                    <a:gd name="T4" fmla="*/ 19662 w 19662"/>
                    <a:gd name="T5" fmla="*/ 2390 h 2390"/>
                    <a:gd name="T6" fmla="*/ 19662 w 19662"/>
                    <a:gd name="T7" fmla="*/ 0 h 2390"/>
                    <a:gd name="T8" fmla="*/ 0 w 19662"/>
                    <a:gd name="T9" fmla="*/ 0 h 2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662" h="2390">
                      <a:moveTo>
                        <a:pt x="0" y="0"/>
                      </a:moveTo>
                      <a:cubicBezTo>
                        <a:pt x="0" y="1320"/>
                        <a:pt x="1070" y="2390"/>
                        <a:pt x="2390" y="2390"/>
                      </a:cubicBezTo>
                      <a:lnTo>
                        <a:pt x="19662" y="2390"/>
                      </a:lnTo>
                      <a:lnTo>
                        <a:pt x="1966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74AD02CE-93DE-45F1-89FB-D44CDACA3899}"/>
                  </a:ext>
                </a:extLst>
              </p:cNvPr>
              <p:cNvGrpSpPr/>
              <p:nvPr/>
            </p:nvGrpSpPr>
            <p:grpSpPr>
              <a:xfrm>
                <a:off x="1177347" y="1305206"/>
                <a:ext cx="1707140" cy="4595813"/>
                <a:chOff x="1177347" y="1305206"/>
                <a:chExt cx="1707140" cy="459581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28" name="Rectangle 792">
                  <a:extLst>
                    <a:ext uri="{FF2B5EF4-FFF2-40B4-BE49-F238E27FC236}">
                      <a16:creationId xmlns="" xmlns:a16="http://schemas.microsoft.com/office/drawing/2014/main" id="{2CF967D9-5C12-4324-85C2-1E0EA82659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68461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Rectangle 798">
                  <a:extLst>
                    <a:ext uri="{FF2B5EF4-FFF2-40B4-BE49-F238E27FC236}">
                      <a16:creationId xmlns="" xmlns:a16="http://schemas.microsoft.com/office/drawing/2014/main" id="{9DA661DE-1977-445A-81B1-F17A86AEF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4092856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Rectangle 801">
                  <a:extLst>
                    <a:ext uri="{FF2B5EF4-FFF2-40B4-BE49-F238E27FC236}">
                      <a16:creationId xmlns="" xmlns:a16="http://schemas.microsoft.com/office/drawing/2014/main" id="{EC235F6E-B603-43B1-A7E0-8F9703D363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887944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802">
                  <a:extLst>
                    <a:ext uri="{FF2B5EF4-FFF2-40B4-BE49-F238E27FC236}">
                      <a16:creationId xmlns="" xmlns:a16="http://schemas.microsoft.com/office/drawing/2014/main" id="{A75DDE54-524E-4AF6-B5D9-46A3BC324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7347" y="1305206"/>
                  <a:ext cx="637165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270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d-ID" sz="1800" b="1" cap="all" dirty="0"/>
                    <a:t>METODE TIDAK TERTIMBANG</a:t>
                  </a:r>
                  <a:endParaRPr lang="en-US" sz="1800" b="1" cap="all" dirty="0"/>
                </a:p>
              </p:txBody>
            </p:sp>
            <p:sp>
              <p:nvSpPr>
                <p:cNvPr id="133" name="Oval 805">
                  <a:extLst>
                    <a:ext uri="{FF2B5EF4-FFF2-40B4-BE49-F238E27FC236}">
                      <a16:creationId xmlns="" xmlns:a16="http://schemas.microsoft.com/office/drawing/2014/main" id="{84C0BC36-6522-40BB-89B4-65197C913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3865844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/>
                    <a:t>03</a:t>
                  </a:r>
                </a:p>
              </p:txBody>
            </p:sp>
            <p:sp>
              <p:nvSpPr>
                <p:cNvPr id="134" name="Oval 803">
                  <a:extLst>
                    <a:ext uri="{FF2B5EF4-FFF2-40B4-BE49-F238E27FC236}">
                      <a16:creationId xmlns="" xmlns:a16="http://schemas.microsoft.com/office/drawing/2014/main" id="{ECA11C3D-43F2-435A-8323-80A581861E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1457606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/>
                    <a:t>01</a:t>
                  </a:r>
                </a:p>
              </p:txBody>
            </p:sp>
            <p:sp>
              <p:nvSpPr>
                <p:cNvPr id="136" name="Oval 806">
                  <a:extLst>
                    <a:ext uri="{FF2B5EF4-FFF2-40B4-BE49-F238E27FC236}">
                      <a16:creationId xmlns="" xmlns:a16="http://schemas.microsoft.com/office/drawing/2014/main" id="{2C45265D-3297-4F0B-9C1D-F662CF00DC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5037" y="2660931"/>
                  <a:ext cx="679450" cy="681038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/>
                    <a:t>02</a:t>
                  </a:r>
                </a:p>
              </p:txBody>
            </p:sp>
          </p:grpSp>
        </p:grpSp>
        <p:grpSp>
          <p:nvGrpSpPr>
            <p:cNvPr id="106" name="Group 105">
              <a:extLst>
                <a:ext uri="{FF2B5EF4-FFF2-40B4-BE49-F238E27FC236}">
                  <a16:creationId xmlns="" xmlns:a16="http://schemas.microsoft.com/office/drawing/2014/main" id="{59EC5DE6-9191-4F52-9C75-CF480241D6CF}"/>
                </a:ext>
              </a:extLst>
            </p:cNvPr>
            <p:cNvGrpSpPr/>
            <p:nvPr/>
          </p:nvGrpSpPr>
          <p:grpSpPr>
            <a:xfrm flipH="1">
              <a:off x="6246812" y="1246425"/>
              <a:ext cx="4867233" cy="4654593"/>
              <a:chOff x="1229159" y="1246426"/>
              <a:chExt cx="4866841" cy="4654593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="" xmlns:a16="http://schemas.microsoft.com/office/drawing/2014/main" id="{9E8E50E7-7F9C-4287-9B2C-66F39E6073E4}"/>
                  </a:ext>
                </a:extLst>
              </p:cNvPr>
              <p:cNvGrpSpPr/>
              <p:nvPr/>
            </p:nvGrpSpPr>
            <p:grpSpPr>
              <a:xfrm>
                <a:off x="2054225" y="1345864"/>
                <a:ext cx="4041775" cy="1981952"/>
                <a:chOff x="2054225" y="1345864"/>
                <a:chExt cx="4041775" cy="1981952"/>
              </a:xfrm>
            </p:grpSpPr>
            <p:sp>
              <p:nvSpPr>
                <p:cNvPr id="118" name="Freeform 782">
                  <a:extLst>
                    <a:ext uri="{FF2B5EF4-FFF2-40B4-BE49-F238E27FC236}">
                      <a16:creationId xmlns="" xmlns:a16="http://schemas.microsoft.com/office/drawing/2014/main" id="{32944B6D-6C6E-44E0-9CCA-77C250C61F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727020"/>
                  <a:ext cx="4041775" cy="600796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Bef>
                      <a:spcPts val="450"/>
                    </a:spcBef>
                  </a:pPr>
                  <a:r>
                    <a:rPr lang="id-ID" sz="1500" dirty="0"/>
                    <a:t>Paasche</a:t>
                  </a:r>
                  <a:endParaRPr lang="en-US" dirty="0"/>
                </a:p>
              </p:txBody>
            </p:sp>
            <p:sp>
              <p:nvSpPr>
                <p:cNvPr id="119" name="Freeform 783">
                  <a:extLst>
                    <a:ext uri="{FF2B5EF4-FFF2-40B4-BE49-F238E27FC236}">
                      <a16:creationId xmlns="" xmlns:a16="http://schemas.microsoft.com/office/drawing/2014/main" id="{DF487907-5C5B-40AA-9682-E5EC069C4E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2033827"/>
                  <a:ext cx="4041775" cy="492126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Bef>
                      <a:spcPts val="450"/>
                    </a:spcBef>
                  </a:pPr>
                  <a:r>
                    <a:rPr lang="id-ID" dirty="0"/>
                    <a:t>Laspeyres</a:t>
                  </a:r>
                  <a:endParaRPr lang="en-US" dirty="0"/>
                </a:p>
              </p:txBody>
            </p:sp>
            <p:sp>
              <p:nvSpPr>
                <p:cNvPr id="120" name="Freeform 784">
                  <a:extLst>
                    <a:ext uri="{FF2B5EF4-FFF2-40B4-BE49-F238E27FC236}">
                      <a16:creationId xmlns="" xmlns:a16="http://schemas.microsoft.com/office/drawing/2014/main" id="{8AF1E413-806E-432F-9884-00B6799915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4225" y="1345864"/>
                  <a:ext cx="4041775" cy="562593"/>
                </a:xfrm>
                <a:custGeom>
                  <a:avLst/>
                  <a:gdLst>
                    <a:gd name="T0" fmla="*/ 19662 w 19662"/>
                    <a:gd name="T1" fmla="*/ 0 h 4780"/>
                    <a:gd name="T2" fmla="*/ 2390 w 19662"/>
                    <a:gd name="T3" fmla="*/ 0 h 4780"/>
                    <a:gd name="T4" fmla="*/ 0 w 19662"/>
                    <a:gd name="T5" fmla="*/ 2390 h 4780"/>
                    <a:gd name="T6" fmla="*/ 2390 w 19662"/>
                    <a:gd name="T7" fmla="*/ 4780 h 4780"/>
                    <a:gd name="T8" fmla="*/ 19662 w 19662"/>
                    <a:gd name="T9" fmla="*/ 4780 h 4780"/>
                    <a:gd name="T10" fmla="*/ 19662 w 19662"/>
                    <a:gd name="T11" fmla="*/ 0 h 47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9662" h="4780">
                      <a:moveTo>
                        <a:pt x="19662" y="0"/>
                      </a:moveTo>
                      <a:lnTo>
                        <a:pt x="2390" y="0"/>
                      </a:lnTo>
                      <a:cubicBezTo>
                        <a:pt x="1070" y="0"/>
                        <a:pt x="0" y="1070"/>
                        <a:pt x="0" y="2390"/>
                      </a:cubicBezTo>
                      <a:cubicBezTo>
                        <a:pt x="0" y="3710"/>
                        <a:pt x="1070" y="4780"/>
                        <a:pt x="2390" y="4780"/>
                      </a:cubicBezTo>
                      <a:lnTo>
                        <a:pt x="19662" y="4780"/>
                      </a:lnTo>
                      <a:lnTo>
                        <a:pt x="19662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>
                    <a:spcBef>
                      <a:spcPts val="450"/>
                    </a:spcBef>
                  </a:pPr>
                  <a:r>
                    <a:rPr lang="id-ID" dirty="0"/>
                    <a:t>Agregatif Sederhana</a:t>
                  </a:r>
                  <a:endParaRPr lang="en-US" dirty="0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75AE8938-AFA0-4E72-B23E-351F3F6C33FA}"/>
                  </a:ext>
                </a:extLst>
              </p:cNvPr>
              <p:cNvGrpSpPr/>
              <p:nvPr/>
            </p:nvGrpSpPr>
            <p:grpSpPr>
              <a:xfrm>
                <a:off x="1229159" y="1246426"/>
                <a:ext cx="1439824" cy="4654593"/>
                <a:chOff x="1229159" y="1246426"/>
                <a:chExt cx="1439824" cy="4654593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0" name="Rectangle 795">
                  <a:extLst>
                    <a:ext uri="{FF2B5EF4-FFF2-40B4-BE49-F238E27FC236}">
                      <a16:creationId xmlns="" xmlns:a16="http://schemas.microsoft.com/office/drawing/2014/main" id="{C5239634-26BF-4B1A-A2E7-9EB8186072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2939020"/>
                  <a:ext cx="1117600" cy="227013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Rectangle 798">
                  <a:extLst>
                    <a:ext uri="{FF2B5EF4-FFF2-40B4-BE49-F238E27FC236}">
                      <a16:creationId xmlns="" xmlns:a16="http://schemas.microsoft.com/office/drawing/2014/main" id="{CDB27421-98A3-49A6-AF81-F7F21BB285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5484" y="2203799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Rectangle 801">
                  <a:extLst>
                    <a:ext uri="{FF2B5EF4-FFF2-40B4-BE49-F238E27FC236}">
                      <a16:creationId xmlns="" xmlns:a16="http://schemas.microsoft.com/office/drawing/2014/main" id="{0E2CD19C-5131-40C4-813F-4857F13EE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7162" y="1514447"/>
                  <a:ext cx="1117600" cy="225425"/>
                </a:xfrm>
                <a:prstGeom prst="rect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802">
                  <a:extLst>
                    <a:ext uri="{FF2B5EF4-FFF2-40B4-BE49-F238E27FC236}">
                      <a16:creationId xmlns="" xmlns:a16="http://schemas.microsoft.com/office/drawing/2014/main" id="{C9CB03FD-D5AF-40F9-A815-DC4897ED72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9159" y="1305206"/>
                  <a:ext cx="585354" cy="4595813"/>
                </a:xfrm>
                <a:prstGeom prst="roundRect">
                  <a:avLst>
                    <a:gd name="adj" fmla="val 28265"/>
                  </a:avLst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vert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id-ID" sz="1800" b="1" cap="all" dirty="0"/>
                    <a:t>METODE TERTIMBANG</a:t>
                  </a:r>
                  <a:endParaRPr lang="en-US" sz="1800" b="1" cap="all" dirty="0"/>
                </a:p>
              </p:txBody>
            </p:sp>
            <p:sp>
              <p:nvSpPr>
                <p:cNvPr id="114" name="Oval 805">
                  <a:extLst>
                    <a:ext uri="{FF2B5EF4-FFF2-40B4-BE49-F238E27FC236}">
                      <a16:creationId xmlns="" xmlns:a16="http://schemas.microsoft.com/office/drawing/2014/main" id="{CEB1D785-7DA3-4B75-A645-F81073B25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34370" y="1930425"/>
                  <a:ext cx="679450" cy="679450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 dirty="0"/>
                    <a:t>0</a:t>
                  </a:r>
                  <a:r>
                    <a:rPr lang="id-ID" sz="1800" b="1" dirty="0"/>
                    <a:t>2</a:t>
                  </a:r>
                  <a:endParaRPr lang="en-US" sz="1800" b="1" dirty="0"/>
                </a:p>
              </p:txBody>
            </p:sp>
            <p:sp>
              <p:nvSpPr>
                <p:cNvPr id="116" name="Oval 804">
                  <a:extLst>
                    <a:ext uri="{FF2B5EF4-FFF2-40B4-BE49-F238E27FC236}">
                      <a16:creationId xmlns="" xmlns:a16="http://schemas.microsoft.com/office/drawing/2014/main" id="{23DF16D5-4E05-4B2E-AE45-EBA229A07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9533" y="2679905"/>
                  <a:ext cx="679450" cy="681037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 dirty="0"/>
                    <a:t>0</a:t>
                  </a:r>
                  <a:r>
                    <a:rPr lang="id-ID" sz="1800" b="1" dirty="0"/>
                    <a:t>3</a:t>
                  </a:r>
                  <a:endParaRPr lang="en-US" sz="1800" b="1" dirty="0"/>
                </a:p>
              </p:txBody>
            </p:sp>
            <p:sp>
              <p:nvSpPr>
                <p:cNvPr id="117" name="Oval 806">
                  <a:extLst>
                    <a:ext uri="{FF2B5EF4-FFF2-40B4-BE49-F238E27FC236}">
                      <a16:creationId xmlns="" xmlns:a16="http://schemas.microsoft.com/office/drawing/2014/main" id="{8628D704-030F-43CD-8C45-1D0266559E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9205" y="1246426"/>
                  <a:ext cx="679450" cy="681039"/>
                </a:xfrm>
                <a:prstGeom prst="ellipse">
                  <a:avLst/>
                </a:prstGeom>
                <a:solidFill>
                  <a:srgbClr val="F5F6F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45720" rIns="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1800" b="1" dirty="0"/>
                    <a:t>0</a:t>
                  </a:r>
                  <a:r>
                    <a:rPr lang="id-ID" sz="1800" b="1" dirty="0"/>
                    <a:t>1</a:t>
                  </a:r>
                  <a:endParaRPr lang="en-US" sz="1800" b="1" dirty="0"/>
                </a:p>
              </p:txBody>
            </p:sp>
          </p:grpSp>
        </p:grpSp>
      </p:grpSp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sp>
        <p:nvSpPr>
          <p:cNvPr id="150" name="Freeform 784">
            <a:extLst>
              <a:ext uri="{FF2B5EF4-FFF2-40B4-BE49-F238E27FC236}">
                <a16:creationId xmlns="" xmlns:a16="http://schemas.microsoft.com/office/drawing/2014/main" id="{8AF1E413-806E-432F-9884-00B679991582}"/>
              </a:ext>
            </a:extLst>
          </p:cNvPr>
          <p:cNvSpPr>
            <a:spLocks/>
          </p:cNvSpPr>
          <p:nvPr/>
        </p:nvSpPr>
        <p:spPr bwMode="auto">
          <a:xfrm flipH="1">
            <a:off x="5608214" y="2551387"/>
            <a:ext cx="2063514" cy="379880"/>
          </a:xfrm>
          <a:custGeom>
            <a:avLst/>
            <a:gdLst>
              <a:gd name="T0" fmla="*/ 19662 w 19662"/>
              <a:gd name="T1" fmla="*/ 0 h 4780"/>
              <a:gd name="T2" fmla="*/ 2390 w 19662"/>
              <a:gd name="T3" fmla="*/ 0 h 4780"/>
              <a:gd name="T4" fmla="*/ 0 w 19662"/>
              <a:gd name="T5" fmla="*/ 2390 h 4780"/>
              <a:gd name="T6" fmla="*/ 2390 w 19662"/>
              <a:gd name="T7" fmla="*/ 4780 h 4780"/>
              <a:gd name="T8" fmla="*/ 19662 w 19662"/>
              <a:gd name="T9" fmla="*/ 4780 h 4780"/>
              <a:gd name="T10" fmla="*/ 19662 w 19662"/>
              <a:gd name="T11" fmla="*/ 0 h 4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62" h="4780">
                <a:moveTo>
                  <a:pt x="19662" y="0"/>
                </a:moveTo>
                <a:lnTo>
                  <a:pt x="2390" y="0"/>
                </a:lnTo>
                <a:cubicBezTo>
                  <a:pt x="1070" y="0"/>
                  <a:pt x="0" y="1070"/>
                  <a:pt x="0" y="2390"/>
                </a:cubicBezTo>
                <a:cubicBezTo>
                  <a:pt x="0" y="3710"/>
                  <a:pt x="1070" y="4780"/>
                  <a:pt x="2390" y="4780"/>
                </a:cubicBezTo>
                <a:lnTo>
                  <a:pt x="19662" y="4780"/>
                </a:lnTo>
                <a:lnTo>
                  <a:pt x="1966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</a:pPr>
            <a:r>
              <a:rPr lang="id-ID" dirty="0"/>
              <a:t>Drobisch and Bowley</a:t>
            </a:r>
            <a:endParaRPr lang="en-US" dirty="0"/>
          </a:p>
        </p:txBody>
      </p:sp>
      <p:sp>
        <p:nvSpPr>
          <p:cNvPr id="151" name="Oval 804">
            <a:extLst>
              <a:ext uri="{FF2B5EF4-FFF2-40B4-BE49-F238E27FC236}">
                <a16:creationId xmlns="" xmlns:a16="http://schemas.microsoft.com/office/drawing/2014/main" id="{23DF16D5-4E05-4B2E-AE45-EBA229A07E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27889" y="2497250"/>
            <a:ext cx="346891" cy="459858"/>
          </a:xfrm>
          <a:prstGeom prst="ellipse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0</a:t>
            </a:r>
            <a:r>
              <a:rPr lang="id-ID" sz="1800" b="1" dirty="0"/>
              <a:t>4</a:t>
            </a:r>
            <a:endParaRPr lang="en-US" sz="1800" b="1" dirty="0"/>
          </a:p>
        </p:txBody>
      </p:sp>
      <p:sp>
        <p:nvSpPr>
          <p:cNvPr id="153" name="Freeform 782">
            <a:extLst>
              <a:ext uri="{FF2B5EF4-FFF2-40B4-BE49-F238E27FC236}">
                <a16:creationId xmlns="" xmlns:a16="http://schemas.microsoft.com/office/drawing/2014/main" id="{32944B6D-6C6E-44E0-9CCA-77C250C61FCA}"/>
              </a:ext>
            </a:extLst>
          </p:cNvPr>
          <p:cNvSpPr>
            <a:spLocks/>
          </p:cNvSpPr>
          <p:nvPr/>
        </p:nvSpPr>
        <p:spPr bwMode="auto">
          <a:xfrm flipH="1">
            <a:off x="5608214" y="3062467"/>
            <a:ext cx="2063514" cy="405677"/>
          </a:xfrm>
          <a:custGeom>
            <a:avLst/>
            <a:gdLst>
              <a:gd name="T0" fmla="*/ 19662 w 19662"/>
              <a:gd name="T1" fmla="*/ 0 h 4780"/>
              <a:gd name="T2" fmla="*/ 2390 w 19662"/>
              <a:gd name="T3" fmla="*/ 0 h 4780"/>
              <a:gd name="T4" fmla="*/ 0 w 19662"/>
              <a:gd name="T5" fmla="*/ 2390 h 4780"/>
              <a:gd name="T6" fmla="*/ 2390 w 19662"/>
              <a:gd name="T7" fmla="*/ 4780 h 4780"/>
              <a:gd name="T8" fmla="*/ 19662 w 19662"/>
              <a:gd name="T9" fmla="*/ 4780 h 4780"/>
              <a:gd name="T10" fmla="*/ 19662 w 19662"/>
              <a:gd name="T11" fmla="*/ 0 h 4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62" h="4780">
                <a:moveTo>
                  <a:pt x="19662" y="0"/>
                </a:moveTo>
                <a:lnTo>
                  <a:pt x="2390" y="0"/>
                </a:lnTo>
                <a:cubicBezTo>
                  <a:pt x="1070" y="0"/>
                  <a:pt x="0" y="1070"/>
                  <a:pt x="0" y="2390"/>
                </a:cubicBezTo>
                <a:cubicBezTo>
                  <a:pt x="0" y="3710"/>
                  <a:pt x="1070" y="4780"/>
                  <a:pt x="2390" y="4780"/>
                </a:cubicBezTo>
                <a:lnTo>
                  <a:pt x="19662" y="4780"/>
                </a:lnTo>
                <a:lnTo>
                  <a:pt x="196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450"/>
              </a:spcBef>
            </a:pPr>
            <a:r>
              <a:rPr lang="id-ID" dirty="0"/>
              <a:t>Irving Fisher</a:t>
            </a:r>
            <a:endParaRPr lang="en-US" dirty="0"/>
          </a:p>
        </p:txBody>
      </p:sp>
      <p:sp>
        <p:nvSpPr>
          <p:cNvPr id="154" name="Oval 804">
            <a:extLst>
              <a:ext uri="{FF2B5EF4-FFF2-40B4-BE49-F238E27FC236}">
                <a16:creationId xmlns="" xmlns:a16="http://schemas.microsoft.com/office/drawing/2014/main" id="{23DF16D5-4E05-4B2E-AE45-EBA229A07E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32618" y="3014055"/>
            <a:ext cx="346891" cy="459858"/>
          </a:xfrm>
          <a:prstGeom prst="ellipse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0</a:t>
            </a:r>
            <a:r>
              <a:rPr lang="id-ID" sz="1800" b="1" dirty="0"/>
              <a:t>5</a:t>
            </a:r>
            <a:endParaRPr lang="en-US" sz="1800" b="1" dirty="0"/>
          </a:p>
        </p:txBody>
      </p:sp>
      <p:sp>
        <p:nvSpPr>
          <p:cNvPr id="156" name="Freeform 783">
            <a:extLst>
              <a:ext uri="{FF2B5EF4-FFF2-40B4-BE49-F238E27FC236}">
                <a16:creationId xmlns="" xmlns:a16="http://schemas.microsoft.com/office/drawing/2014/main" id="{DF487907-5C5B-40AA-9682-E5EC069C4E4A}"/>
              </a:ext>
            </a:extLst>
          </p:cNvPr>
          <p:cNvSpPr>
            <a:spLocks/>
          </p:cNvSpPr>
          <p:nvPr/>
        </p:nvSpPr>
        <p:spPr bwMode="auto">
          <a:xfrm flipH="1">
            <a:off x="5582966" y="3633447"/>
            <a:ext cx="2063514" cy="332299"/>
          </a:xfrm>
          <a:custGeom>
            <a:avLst/>
            <a:gdLst>
              <a:gd name="T0" fmla="*/ 19662 w 19662"/>
              <a:gd name="T1" fmla="*/ 0 h 4780"/>
              <a:gd name="T2" fmla="*/ 2390 w 19662"/>
              <a:gd name="T3" fmla="*/ 0 h 4780"/>
              <a:gd name="T4" fmla="*/ 0 w 19662"/>
              <a:gd name="T5" fmla="*/ 2390 h 4780"/>
              <a:gd name="T6" fmla="*/ 2390 w 19662"/>
              <a:gd name="T7" fmla="*/ 4780 h 4780"/>
              <a:gd name="T8" fmla="*/ 19662 w 19662"/>
              <a:gd name="T9" fmla="*/ 4780 h 4780"/>
              <a:gd name="T10" fmla="*/ 19662 w 19662"/>
              <a:gd name="T11" fmla="*/ 0 h 4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662" h="4780">
                <a:moveTo>
                  <a:pt x="19662" y="0"/>
                </a:moveTo>
                <a:lnTo>
                  <a:pt x="2390" y="0"/>
                </a:lnTo>
                <a:cubicBezTo>
                  <a:pt x="1070" y="0"/>
                  <a:pt x="0" y="1070"/>
                  <a:pt x="0" y="2390"/>
                </a:cubicBezTo>
                <a:cubicBezTo>
                  <a:pt x="0" y="3710"/>
                  <a:pt x="1070" y="4780"/>
                  <a:pt x="2390" y="4780"/>
                </a:cubicBezTo>
                <a:lnTo>
                  <a:pt x="19662" y="4780"/>
                </a:lnTo>
                <a:lnTo>
                  <a:pt x="1966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450"/>
              </a:spcBef>
            </a:pPr>
            <a:r>
              <a:rPr lang="id-ID" dirty="0"/>
              <a:t>Marshal Edge</a:t>
            </a:r>
            <a:endParaRPr lang="en-US" dirty="0"/>
          </a:p>
        </p:txBody>
      </p:sp>
      <p:sp>
        <p:nvSpPr>
          <p:cNvPr id="158" name="Oval 804">
            <a:extLst>
              <a:ext uri="{FF2B5EF4-FFF2-40B4-BE49-F238E27FC236}">
                <a16:creationId xmlns="" xmlns:a16="http://schemas.microsoft.com/office/drawing/2014/main" id="{23DF16D5-4E05-4B2E-AE45-EBA229A07E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27888" y="3530860"/>
            <a:ext cx="346891" cy="459858"/>
          </a:xfrm>
          <a:prstGeom prst="ellipse">
            <a:avLst/>
          </a:prstGeom>
          <a:solidFill>
            <a:srgbClr val="F5F6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/>
              <a:t>0</a:t>
            </a:r>
            <a:r>
              <a:rPr lang="id-ID" sz="1800" b="1" dirty="0"/>
              <a:t>6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554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5794214" y="25626"/>
            <a:ext cx="3302348" cy="807914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METODE TIDAK TERTIMBANG</a:t>
            </a:r>
          </a:p>
        </p:txBody>
      </p:sp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500144" y="758329"/>
            <a:ext cx="2970762" cy="868097"/>
            <a:chOff x="708491" y="817591"/>
            <a:chExt cx="3961016" cy="1157463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2384087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harga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="" xmlns:a16="http://schemas.microsoft.com/office/drawing/2014/main" id="{ED76257E-DD5D-4C31-B2AC-F76DC9199544}"/>
                    </a:ext>
                  </a:extLst>
                </p:cNvPr>
                <p:cNvSpPr txBox="1"/>
                <p:nvPr/>
              </p:nvSpPr>
              <p:spPr>
                <a:xfrm>
                  <a:off x="1657360" y="1212794"/>
                  <a:ext cx="3012147" cy="762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b="1" dirty="0"/>
                    <a:t>IA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id-ID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⅀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⅀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𝑷𝒐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%</m:t>
                      </m:r>
                    </m:oMath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D76257E-DD5D-4C31-B2AC-F76DC91995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7360" y="1212794"/>
                  <a:ext cx="3012147" cy="715260"/>
                </a:xfrm>
                <a:prstGeom prst="rect">
                  <a:avLst/>
                </a:prstGeom>
                <a:blipFill>
                  <a:blip r:embed="rId3"/>
                  <a:stretch>
                    <a:fillRect l="-1616"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7" name="Group 76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78" name="Oval 77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9" name="Picture 78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5261986" y="1707852"/>
            <a:ext cx="2664554" cy="1088017"/>
            <a:chOff x="5146401" y="1238347"/>
            <a:chExt cx="3552739" cy="1450689"/>
          </a:xfrm>
        </p:grpSpPr>
        <p:grpSp>
          <p:nvGrpSpPr>
            <p:cNvPr id="81" name="Group 80"/>
            <p:cNvGrpSpPr/>
            <p:nvPr/>
          </p:nvGrpSpPr>
          <p:grpSpPr>
            <a:xfrm>
              <a:off x="5146401" y="1753036"/>
              <a:ext cx="936000" cy="936000"/>
              <a:chOff x="1390386" y="1852142"/>
              <a:chExt cx="662056" cy="662056"/>
            </a:xfrm>
          </p:grpSpPr>
          <p:sp>
            <p:nvSpPr>
              <p:cNvPr id="84" name="Oval 83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5" name="Picture 84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4" y="1238347"/>
              <a:ext cx="2607206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kuantitas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="" xmlns:a16="http://schemas.microsoft.com/office/drawing/2014/main" id="{46E35B1E-3A73-441C-8AB0-F2D52796F64F}"/>
                    </a:ext>
                  </a:extLst>
                </p:cNvPr>
                <p:cNvSpPr txBox="1"/>
                <p:nvPr/>
              </p:nvSpPr>
              <p:spPr>
                <a:xfrm>
                  <a:off x="5703306" y="1715248"/>
                  <a:ext cx="2947579" cy="910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𝐈𝐀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𝑸𝒏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𝑸𝒐</m:t>
                                </m:r>
                              </m:e>
                            </m:nary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6E35B1E-3A73-441C-8AB0-F2D52796F6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3306" y="1715248"/>
                  <a:ext cx="2947579" cy="85786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6" name="Group 85"/>
          <p:cNvGrpSpPr/>
          <p:nvPr/>
        </p:nvGrpSpPr>
        <p:grpSpPr>
          <a:xfrm>
            <a:off x="2495524" y="3017311"/>
            <a:ext cx="2888903" cy="1531953"/>
            <a:chOff x="708491" y="2368396"/>
            <a:chExt cx="3851870" cy="2042604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613843" y="2368396"/>
              <a:ext cx="2336026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Angka indeks nilai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="" xmlns:a16="http://schemas.microsoft.com/office/drawing/2014/main" id="{A120E0D6-EFA2-4A08-BFE2-DD70F47E6C48}"/>
                    </a:ext>
                  </a:extLst>
                </p:cNvPr>
                <p:cNvSpPr txBox="1"/>
                <p:nvPr/>
              </p:nvSpPr>
              <p:spPr>
                <a:xfrm>
                  <a:off x="1624907" y="2628289"/>
                  <a:ext cx="2935454" cy="17827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𝐈𝐀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⅀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𝐏𝐧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𝐐𝐧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⅀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𝑷𝒐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𝑷𝒐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% 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r>
                    <a:rPr lang="id-ID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w Cen MT" panose="020B0602020104020603" pitchFamily="34" charset="0"/>
                    </a:rPr>
                    <a:t> </a:t>
                  </a:r>
                  <a:r>
                    <a:rPr lang="id-ID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w Cen MT" panose="020B0602020104020603" pitchFamily="34" charset="0"/>
                    </a:rPr>
                    <a:t>atau</a:t>
                  </a:r>
                  <a:endParaRPr lang="id-ID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𝐈𝐀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⅀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𝐕𝐧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⅀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𝑽𝒐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% 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A120E0D6-EFA2-4A08-BFE2-DD70F47E6C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4907" y="2628289"/>
                  <a:ext cx="2935454" cy="1699311"/>
                </a:xfrm>
                <a:prstGeom prst="rect">
                  <a:avLst/>
                </a:prstGeom>
                <a:blipFill>
                  <a:blip r:embed="rId7"/>
                  <a:stretch>
                    <a:fillRect l="-207"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9" name="Group 88"/>
            <p:cNvGrpSpPr/>
            <p:nvPr/>
          </p:nvGrpSpPr>
          <p:grpSpPr>
            <a:xfrm>
              <a:off x="708491" y="2768029"/>
              <a:ext cx="936000" cy="936000"/>
              <a:chOff x="1390386" y="4408184"/>
              <a:chExt cx="662056" cy="662056"/>
            </a:xfrm>
          </p:grpSpPr>
          <p:sp>
            <p:nvSpPr>
              <p:cNvPr id="90" name="Oval 89">
                <a:extLst>
                  <a:ext uri="{FF2B5EF4-FFF2-40B4-BE49-F238E27FC236}">
                    <a16:creationId xmlns="" xmlns:a16="http://schemas.microsoft.com/office/drawing/2014/main" id="{6B8AFB94-C2E3-487E-AE72-2D519C605F72}"/>
                  </a:ext>
                </a:extLst>
              </p:cNvPr>
              <p:cNvSpPr/>
              <p:nvPr/>
            </p:nvSpPr>
            <p:spPr>
              <a:xfrm>
                <a:off x="1390386" y="4408184"/>
                <a:ext cx="662056" cy="6620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Picture 90">
                <a:extLst>
                  <a:ext uri="{FF2B5EF4-FFF2-40B4-BE49-F238E27FC236}">
                    <a16:creationId xmlns="" xmlns:a16="http://schemas.microsoft.com/office/drawing/2014/main" id="{8A5A61FB-CA64-4580-801C-AD3884078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6" y="4552081"/>
                <a:ext cx="398396" cy="39839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68539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4757195" y="-1"/>
            <a:ext cx="4336026" cy="51435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4482451" y="-1"/>
            <a:ext cx="6530792" cy="5143500"/>
            <a:chOff x="718505" y="-1"/>
            <a:chExt cx="8707722" cy="6858000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8091629" y="3174222"/>
              <a:ext cx="199208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inflasi</a:t>
              </a:r>
              <a:endParaRPr lang="en-US" sz="2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4" name="Picture 43">
              <a:extLst>
                <a:ext uri="{FF2B5EF4-FFF2-40B4-BE49-F238E27FC236}">
                  <a16:creationId xmlns=""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5806235" y="19049"/>
            <a:ext cx="7445628" cy="51435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32324" y="3241151"/>
              <a:ext cx="25751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ketenagakerjaan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9" name="Picture 48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231924" y="-1"/>
            <a:ext cx="7445628" cy="5143500"/>
            <a:chOff x="-9337032" y="-1"/>
            <a:chExt cx="9927504" cy="6858000"/>
          </a:xfrm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06635" y="3261175"/>
              <a:ext cx="261470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1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pengangguran</a:t>
              </a:r>
              <a:endParaRPr lang="en-US" sz="21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6641499" y="9524"/>
            <a:ext cx="7446350" cy="5143500"/>
            <a:chOff x="-9337032" y="-1"/>
            <a:chExt cx="9928466" cy="6858000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1095975" y="3279252"/>
              <a:ext cx="288237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8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fiskal</a:t>
              </a:r>
              <a:endParaRPr lang="en-US" sz="1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7051074" y="-1"/>
            <a:ext cx="7445628" cy="5143500"/>
            <a:chOff x="-9337032" y="-1"/>
            <a:chExt cx="9927504" cy="6858000"/>
          </a:xfrm>
        </p:grpSpPr>
        <p:sp>
          <p:nvSpPr>
            <p:cNvPr id="70" name="Rectangle 69">
              <a:extLst>
                <a:ext uri="{FF2B5EF4-FFF2-40B4-BE49-F238E27FC236}">
                  <a16:creationId xmlns=""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: Shape 46">
              <a:extLst>
                <a:ext uri="{FF2B5EF4-FFF2-40B4-BE49-F238E27FC236}">
                  <a16:creationId xmlns=""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962043" y="3288984"/>
              <a:ext cx="2614704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7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Kebijakan moneter</a:t>
              </a:r>
              <a:endParaRPr lang="en-US" sz="17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3" name="Picture 72">
              <a:extLst>
                <a:ext uri="{FF2B5EF4-FFF2-40B4-BE49-F238E27FC236}">
                  <a16:creationId xmlns=""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5794214" y="210293"/>
            <a:ext cx="3302348" cy="438581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dist"/>
            <a:r>
              <a:rPr lang="id-ID" altLang="ko-KR" sz="2400" b="1" dirty="0">
                <a:latin typeface="+mj-lt"/>
                <a:cs typeface="Arial" pitchFamily="34" charset="0"/>
              </a:rPr>
              <a:t>METODE TERTIMBANG</a:t>
            </a:r>
          </a:p>
        </p:txBody>
      </p:sp>
      <p:sp>
        <p:nvSpPr>
          <p:cNvPr id="145" name="Freeform: Shape 35">
            <a:extLst>
              <a:ext uri="{FF2B5EF4-FFF2-40B4-BE49-F238E27FC236}">
                <a16:creationId xmlns="" xmlns:a16="http://schemas.microsoft.com/office/drawing/2014/main" id="{9DBAEDD6-7153-4AFF-BDC7-5A225B4B5642}"/>
              </a:ext>
            </a:extLst>
          </p:cNvPr>
          <p:cNvSpPr/>
          <p:nvPr/>
        </p:nvSpPr>
        <p:spPr>
          <a:xfrm>
            <a:off x="8274188" y="1727954"/>
            <a:ext cx="876300" cy="1770689"/>
          </a:xfrm>
          <a:custGeom>
            <a:avLst/>
            <a:gdLst>
              <a:gd name="connsiteX0" fmla="*/ 1168400 w 1168400"/>
              <a:gd name="connsiteY0" fmla="*/ 0 h 2360918"/>
              <a:gd name="connsiteX1" fmla="*/ 1168400 w 1168400"/>
              <a:gd name="connsiteY1" fmla="*/ 2360918 h 2360918"/>
              <a:gd name="connsiteX2" fmla="*/ 1060340 w 1168400"/>
              <a:gd name="connsiteY2" fmla="*/ 2355461 h 2360918"/>
              <a:gd name="connsiteX3" fmla="*/ 0 w 1168400"/>
              <a:gd name="connsiteY3" fmla="*/ 1180459 h 2360918"/>
              <a:gd name="connsiteX4" fmla="*/ 1060340 w 1168400"/>
              <a:gd name="connsiteY4" fmla="*/ 5457 h 236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0" h="2360918">
                <a:moveTo>
                  <a:pt x="1168400" y="0"/>
                </a:moveTo>
                <a:lnTo>
                  <a:pt x="1168400" y="2360918"/>
                </a:lnTo>
                <a:lnTo>
                  <a:pt x="1060340" y="2355461"/>
                </a:lnTo>
                <a:cubicBezTo>
                  <a:pt x="464762" y="2294977"/>
                  <a:pt x="0" y="1791994"/>
                  <a:pt x="0" y="1180459"/>
                </a:cubicBezTo>
                <a:cubicBezTo>
                  <a:pt x="0" y="568924"/>
                  <a:pt x="464762" y="65941"/>
                  <a:pt x="1060340" y="5457"/>
                </a:cubicBezTo>
                <a:close/>
              </a:path>
            </a:pathLst>
          </a:custGeom>
          <a:solidFill>
            <a:srgbClr val="5D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12F9D37B-DE70-4087-8A7F-BBA0BAF5B6CF}"/>
              </a:ext>
            </a:extLst>
          </p:cNvPr>
          <p:cNvSpPr txBox="1"/>
          <p:nvPr/>
        </p:nvSpPr>
        <p:spPr>
          <a:xfrm rot="16200000">
            <a:off x="8039178" y="2276788"/>
            <a:ext cx="1494065" cy="71558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d-ID" sz="2100" b="1" dirty="0">
                <a:solidFill>
                  <a:srgbClr val="F0EEF0"/>
                </a:solidFill>
                <a:latin typeface="Tw Cen MT" panose="020B0602020104020603" pitchFamily="34" charset="0"/>
              </a:rPr>
              <a:t>indeks harga</a:t>
            </a:r>
            <a:endParaRPr lang="en-US" sz="2100" b="1" dirty="0">
              <a:solidFill>
                <a:srgbClr val="F0EEF0"/>
              </a:solidFill>
              <a:latin typeface="Tw Cen MT" panose="020B0602020104020603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2500144" y="758328"/>
            <a:ext cx="2970762" cy="981975"/>
            <a:chOff x="708491" y="817591"/>
            <a:chExt cx="3961016" cy="1309299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2384087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Agregatif Sederhana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="" xmlns:a16="http://schemas.microsoft.com/office/drawing/2014/main" id="{ED76257E-DD5D-4C31-B2AC-F76DC9199544}"/>
                    </a:ext>
                  </a:extLst>
                </p:cNvPr>
                <p:cNvSpPr txBox="1"/>
                <p:nvPr/>
              </p:nvSpPr>
              <p:spPr>
                <a:xfrm>
                  <a:off x="1657360" y="1212794"/>
                  <a:ext cx="3012147" cy="9140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𝐈𝐀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ED76257E-DD5D-4C31-B2AC-F76DC91995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7360" y="1212794"/>
                  <a:ext cx="3012147" cy="86164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7" name="Group 76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78" name="Oval 77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79" name="Picture 78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5296665" y="1228120"/>
            <a:ext cx="2825355" cy="1088017"/>
            <a:chOff x="5146401" y="1238347"/>
            <a:chExt cx="3767140" cy="1450689"/>
          </a:xfrm>
        </p:grpSpPr>
        <p:grpSp>
          <p:nvGrpSpPr>
            <p:cNvPr id="81" name="Group 80"/>
            <p:cNvGrpSpPr/>
            <p:nvPr/>
          </p:nvGrpSpPr>
          <p:grpSpPr>
            <a:xfrm>
              <a:off x="5146401" y="1753036"/>
              <a:ext cx="936000" cy="936000"/>
              <a:chOff x="1390386" y="1852142"/>
              <a:chExt cx="662056" cy="662056"/>
            </a:xfrm>
          </p:grpSpPr>
          <p:sp>
            <p:nvSpPr>
              <p:cNvPr id="84" name="Oval 83">
                <a:extLst>
                  <a:ext uri="{FF2B5EF4-FFF2-40B4-BE49-F238E27FC236}">
                    <a16:creationId xmlns="" xmlns:a16="http://schemas.microsoft.com/office/drawing/2014/main" id="{40F3CBE7-0B7F-4BBC-932B-F8A1336F5066}"/>
                  </a:ext>
                </a:extLst>
              </p:cNvPr>
              <p:cNvSpPr/>
              <p:nvPr/>
            </p:nvSpPr>
            <p:spPr>
              <a:xfrm>
                <a:off x="1390386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5" name="Picture 84">
                <a:extLst>
                  <a:ext uri="{FF2B5EF4-FFF2-40B4-BE49-F238E27FC236}">
                    <a16:creationId xmlns="" xmlns:a16="http://schemas.microsoft.com/office/drawing/2014/main" id="{1F468DAE-4AE6-45BB-86E9-605BB3D41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7" y="1983973"/>
                <a:ext cx="398394" cy="398394"/>
              </a:xfrm>
              <a:prstGeom prst="rect">
                <a:avLst/>
              </a:prstGeom>
            </p:spPr>
          </p:pic>
        </p:grp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4EED872-529B-476D-A042-AF8799EED2BA}"/>
                </a:ext>
              </a:extLst>
            </p:cNvPr>
            <p:cNvSpPr txBox="1"/>
            <p:nvPr/>
          </p:nvSpPr>
          <p:spPr>
            <a:xfrm>
              <a:off x="6091936" y="1238347"/>
              <a:ext cx="2607205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Metode Laspeyres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="" xmlns:a16="http://schemas.microsoft.com/office/drawing/2014/main" id="{46E35B1E-3A73-441C-8AB0-F2D52796F64F}"/>
                    </a:ext>
                  </a:extLst>
                </p:cNvPr>
                <p:cNvSpPr txBox="1"/>
                <p:nvPr/>
              </p:nvSpPr>
              <p:spPr>
                <a:xfrm>
                  <a:off x="5965962" y="1723195"/>
                  <a:ext cx="2947579" cy="9140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𝑰𝑳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%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6E35B1E-3A73-441C-8AB0-F2D52796F6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5962" y="1723195"/>
                  <a:ext cx="2947579" cy="86164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6" name="Group 85"/>
          <p:cNvGrpSpPr/>
          <p:nvPr/>
        </p:nvGrpSpPr>
        <p:grpSpPr>
          <a:xfrm>
            <a:off x="2431119" y="1719954"/>
            <a:ext cx="2865545" cy="1144728"/>
            <a:chOff x="708491" y="2368396"/>
            <a:chExt cx="3820726" cy="1526304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FF4D948F-8670-4F67-B5BD-4AC06968C522}"/>
                </a:ext>
              </a:extLst>
            </p:cNvPr>
            <p:cNvSpPr txBox="1"/>
            <p:nvPr/>
          </p:nvSpPr>
          <p:spPr>
            <a:xfrm>
              <a:off x="1613843" y="2368396"/>
              <a:ext cx="2336026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Metode Paasche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TextBox 87">
                  <a:extLst>
                    <a:ext uri="{FF2B5EF4-FFF2-40B4-BE49-F238E27FC236}">
                      <a16:creationId xmlns="" xmlns:a16="http://schemas.microsoft.com/office/drawing/2014/main" id="{A120E0D6-EFA2-4A08-BFE2-DD70F47E6C48}"/>
                    </a:ext>
                  </a:extLst>
                </p:cNvPr>
                <p:cNvSpPr txBox="1"/>
                <p:nvPr/>
              </p:nvSpPr>
              <p:spPr>
                <a:xfrm>
                  <a:off x="1593763" y="2699928"/>
                  <a:ext cx="2935454" cy="11947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𝑰𝑷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id-ID" b="1" i="1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𝑷𝒐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𝑸𝒏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den>
                        </m:f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% </m:t>
                        </m:r>
                      </m:oMath>
                    </m:oMathPara>
                  </a14:m>
                  <a:endParaRPr lang="id-ID" dirty="0"/>
                </a:p>
                <a:p>
                  <a:pPr algn="just"/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A120E0D6-EFA2-4A08-BFE2-DD70F47E6C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3763" y="2699928"/>
                  <a:ext cx="2935454" cy="8616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9" name="Group 88"/>
            <p:cNvGrpSpPr/>
            <p:nvPr/>
          </p:nvGrpSpPr>
          <p:grpSpPr>
            <a:xfrm>
              <a:off x="708491" y="2768029"/>
              <a:ext cx="936000" cy="936000"/>
              <a:chOff x="1390386" y="4408184"/>
              <a:chExt cx="662056" cy="662056"/>
            </a:xfrm>
          </p:grpSpPr>
          <p:sp>
            <p:nvSpPr>
              <p:cNvPr id="90" name="Oval 89">
                <a:extLst>
                  <a:ext uri="{FF2B5EF4-FFF2-40B4-BE49-F238E27FC236}">
                    <a16:creationId xmlns="" xmlns:a16="http://schemas.microsoft.com/office/drawing/2014/main" id="{6B8AFB94-C2E3-487E-AE72-2D519C605F72}"/>
                  </a:ext>
                </a:extLst>
              </p:cNvPr>
              <p:cNvSpPr/>
              <p:nvPr/>
            </p:nvSpPr>
            <p:spPr>
              <a:xfrm>
                <a:off x="1390386" y="4408184"/>
                <a:ext cx="662056" cy="662056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Picture 90">
                <a:extLst>
                  <a:ext uri="{FF2B5EF4-FFF2-40B4-BE49-F238E27FC236}">
                    <a16:creationId xmlns="" xmlns:a16="http://schemas.microsoft.com/office/drawing/2014/main" id="{8A5A61FB-CA64-4580-801C-AD3884078B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2216" y="4552081"/>
                <a:ext cx="398396" cy="398396"/>
              </a:xfrm>
              <a:prstGeom prst="rect">
                <a:avLst/>
              </a:prstGeom>
            </p:spPr>
          </p:pic>
        </p:grpSp>
      </p:grpSp>
      <p:grpSp>
        <p:nvGrpSpPr>
          <p:cNvPr id="50" name="Group 49"/>
          <p:cNvGrpSpPr/>
          <p:nvPr/>
        </p:nvGrpSpPr>
        <p:grpSpPr>
          <a:xfrm>
            <a:off x="5223515" y="2820897"/>
            <a:ext cx="2977523" cy="814600"/>
            <a:chOff x="5173213" y="3723197"/>
            <a:chExt cx="3970030" cy="1086133"/>
          </a:xfrm>
        </p:grpSpPr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C1C9AE74-6ECE-4642-85A1-879B902A0C00}"/>
                </a:ext>
              </a:extLst>
            </p:cNvPr>
            <p:cNvSpPr txBox="1"/>
            <p:nvPr/>
          </p:nvSpPr>
          <p:spPr>
            <a:xfrm>
              <a:off x="6112272" y="3723197"/>
              <a:ext cx="3030971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Metode Drobisch and Bowley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="" xmlns:a16="http://schemas.microsoft.com/office/drawing/2014/main" id="{F00EE840-57C5-45A8-AB89-BA57CE453AA8}"/>
                    </a:ext>
                  </a:extLst>
                </p:cNvPr>
                <p:cNvSpPr txBox="1"/>
                <p:nvPr/>
              </p:nvSpPr>
              <p:spPr>
                <a:xfrm>
                  <a:off x="6130869" y="4001028"/>
                  <a:ext cx="2877134" cy="6589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𝐈𝐃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=</m:t>
                        </m:r>
                        <m:f>
                          <m:fPr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𝐈𝐋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𝐈𝐏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00EE840-57C5-45A8-AB89-BA57CE453A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0869" y="4001027"/>
                  <a:ext cx="2877134" cy="6090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3" name="Group 52"/>
            <p:cNvGrpSpPr/>
            <p:nvPr/>
          </p:nvGrpSpPr>
          <p:grpSpPr>
            <a:xfrm>
              <a:off x="5173213" y="3873330"/>
              <a:ext cx="936000" cy="936000"/>
              <a:chOff x="5130290" y="1852142"/>
              <a:chExt cx="662056" cy="662056"/>
            </a:xfrm>
          </p:grpSpPr>
          <p:sp>
            <p:nvSpPr>
              <p:cNvPr id="54" name="Oval 53">
                <a:extLst>
                  <a:ext uri="{FF2B5EF4-FFF2-40B4-BE49-F238E27FC236}">
                    <a16:creationId xmlns="" xmlns:a16="http://schemas.microsoft.com/office/drawing/2014/main" id="{4B44027A-8946-45E7-8F11-28B2EA7E8E3E}"/>
                  </a:ext>
                </a:extLst>
              </p:cNvPr>
              <p:cNvSpPr/>
              <p:nvPr/>
            </p:nvSpPr>
            <p:spPr>
              <a:xfrm>
                <a:off x="5130290" y="1852142"/>
                <a:ext cx="662056" cy="662056"/>
              </a:xfrm>
              <a:prstGeom prst="ellips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5" name="Picture 54">
                <a:extLst>
                  <a:ext uri="{FF2B5EF4-FFF2-40B4-BE49-F238E27FC236}">
                    <a16:creationId xmlns="" xmlns:a16="http://schemas.microsoft.com/office/drawing/2014/main" id="{F7189829-FB67-42A0-ADC4-78F2C37FDF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2825" y="2022923"/>
                <a:ext cx="320494" cy="320494"/>
              </a:xfrm>
              <a:prstGeom prst="rect">
                <a:avLst/>
              </a:prstGeom>
            </p:spPr>
          </p:pic>
        </p:grpSp>
      </p:grpSp>
      <p:grpSp>
        <p:nvGrpSpPr>
          <p:cNvPr id="56" name="Group 55"/>
          <p:cNvGrpSpPr/>
          <p:nvPr/>
        </p:nvGrpSpPr>
        <p:grpSpPr>
          <a:xfrm>
            <a:off x="2336644" y="3341935"/>
            <a:ext cx="2902229" cy="917180"/>
            <a:chOff x="682835" y="4347950"/>
            <a:chExt cx="3869639" cy="1222906"/>
          </a:xfrm>
        </p:grpSpPr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04E1E449-1505-4788-9575-E71478300712}"/>
                </a:ext>
              </a:extLst>
            </p:cNvPr>
            <p:cNvSpPr txBox="1"/>
            <p:nvPr/>
          </p:nvSpPr>
          <p:spPr>
            <a:xfrm>
              <a:off x="1621871" y="4347950"/>
              <a:ext cx="2829754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Metode Irving Fisher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>
                  <a:extLst>
                    <a:ext uri="{FF2B5EF4-FFF2-40B4-BE49-F238E27FC236}">
                      <a16:creationId xmlns="" xmlns:a16="http://schemas.microsoft.com/office/drawing/2014/main" id="{7EAC8E37-8B3C-4F8F-AC92-FAC65925ACC6}"/>
                    </a:ext>
                  </a:extLst>
                </p:cNvPr>
                <p:cNvSpPr txBox="1"/>
                <p:nvPr/>
              </p:nvSpPr>
              <p:spPr>
                <a:xfrm>
                  <a:off x="1622610" y="4716434"/>
                  <a:ext cx="2929864" cy="4423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𝐈𝐅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= </m:t>
                        </m:r>
                        <m:rad>
                          <m:radPr>
                            <m:degHide m:val="on"/>
                            <m:ctrlPr>
                              <a:rPr lang="id-ID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𝐈𝐋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𝐗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𝐈𝐏</m:t>
                            </m:r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oMath>
                    </m:oMathPara>
                  </a14:m>
                  <a:endParaRPr lang="id-ID" dirty="0"/>
                </a:p>
              </p:txBody>
            </p:sp>
          </mc:Choice>
          <mc:Fallback xmlns="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7EAC8E37-8B3C-4F8F-AC92-FAC65925AC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2610" y="4716434"/>
                  <a:ext cx="2929864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2" name="Group 91"/>
            <p:cNvGrpSpPr/>
            <p:nvPr/>
          </p:nvGrpSpPr>
          <p:grpSpPr>
            <a:xfrm>
              <a:off x="682835" y="4634856"/>
              <a:ext cx="936000" cy="936000"/>
              <a:chOff x="5130290" y="3130163"/>
              <a:chExt cx="662056" cy="662056"/>
            </a:xfrm>
          </p:grpSpPr>
          <p:sp>
            <p:nvSpPr>
              <p:cNvPr id="93" name="Oval 92">
                <a:extLst>
                  <a:ext uri="{FF2B5EF4-FFF2-40B4-BE49-F238E27FC236}">
                    <a16:creationId xmlns="" xmlns:a16="http://schemas.microsoft.com/office/drawing/2014/main" id="{1F70E9A6-B0EA-49B3-9490-7C7B09ACEE67}"/>
                  </a:ext>
                </a:extLst>
              </p:cNvPr>
              <p:cNvSpPr/>
              <p:nvPr/>
            </p:nvSpPr>
            <p:spPr>
              <a:xfrm>
                <a:off x="5130290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4" name="Picture 93">
                <a:extLst>
                  <a:ext uri="{FF2B5EF4-FFF2-40B4-BE49-F238E27FC236}">
                    <a16:creationId xmlns="" xmlns:a16="http://schemas.microsoft.com/office/drawing/2014/main" id="{28C55931-7730-4132-AB43-DEC4010846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3700" y="3253573"/>
                <a:ext cx="415236" cy="415236"/>
              </a:xfrm>
              <a:prstGeom prst="rect">
                <a:avLst/>
              </a:prstGeom>
            </p:spPr>
          </p:pic>
        </p:grpSp>
      </p:grpSp>
      <p:grpSp>
        <p:nvGrpSpPr>
          <p:cNvPr id="95" name="Group 94"/>
          <p:cNvGrpSpPr/>
          <p:nvPr/>
        </p:nvGrpSpPr>
        <p:grpSpPr>
          <a:xfrm>
            <a:off x="5289187" y="4128258"/>
            <a:ext cx="3139233" cy="811099"/>
            <a:chOff x="708491" y="817591"/>
            <a:chExt cx="4185644" cy="1081465"/>
          </a:xfrm>
        </p:grpSpPr>
        <p:sp>
          <p:nvSpPr>
            <p:cNvPr id="96" name="TextBox 95">
              <a:extLst>
                <a:ext uri="{FF2B5EF4-FFF2-40B4-BE49-F238E27FC236}">
                  <a16:creationId xmlns="" xmlns:a16="http://schemas.microsoft.com/office/drawing/2014/main" id="{A5766AE2-8191-4DD7-9F8B-FB3901844BFC}"/>
                </a:ext>
              </a:extLst>
            </p:cNvPr>
            <p:cNvSpPr txBox="1"/>
            <p:nvPr/>
          </p:nvSpPr>
          <p:spPr>
            <a:xfrm>
              <a:off x="1615038" y="817591"/>
              <a:ext cx="2384087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Metode Marshal Edge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="" xmlns:a16="http://schemas.microsoft.com/office/drawing/2014/main" id="{ED76257E-DD5D-4C31-B2AC-F76DC9199544}"/>
                    </a:ext>
                  </a:extLst>
                </p:cNvPr>
                <p:cNvSpPr txBox="1"/>
                <p:nvPr/>
              </p:nvSpPr>
              <p:spPr>
                <a:xfrm>
                  <a:off x="1657360" y="1212794"/>
                  <a:ext cx="3236775" cy="618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id-ID" sz="1800" b="1" dirty="0"/>
                    <a:t>I</a:t>
                  </a:r>
                  <a14:m>
                    <m:oMath xmlns:m="http://schemas.openxmlformats.org/officeDocument/2006/math">
                      <m:r>
                        <a:rPr lang="en-US" sz="1500" b="1" i="1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US" sz="1500" b="1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id-ID" sz="1500" b="1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id-ID" sz="15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id-ID" sz="15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1" i="1">
                                      <a:latin typeface="Cambria Math" panose="02040503050406030204" pitchFamily="18" charset="0"/>
                                    </a:rPr>
                                    <m:t>𝐐𝐨</m:t>
                                  </m:r>
                                  <m:r>
                                    <a:rPr lang="en-US" sz="1500" b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500" b="1" i="1">
                                      <a:latin typeface="Cambria Math" panose="02040503050406030204" pitchFamily="18" charset="0"/>
                                    </a:rPr>
                                    <m:t>𝐐𝐧</m:t>
                                  </m:r>
                                </m:e>
                              </m:d>
                              <m:r>
                                <a:rPr lang="en-US" sz="1500" b="1" i="1">
                                  <a:latin typeface="Cambria Math" panose="02040503050406030204" pitchFamily="18" charset="0"/>
                                </a:rPr>
                                <m:t>𝐏𝐧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id-ID" sz="1500" b="1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id-ID" sz="15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1" i="1">
                                      <a:latin typeface="Cambria Math" panose="02040503050406030204" pitchFamily="18" charset="0"/>
                                    </a:rPr>
                                    <m:t>𝐐𝐨</m:t>
                                  </m:r>
                                  <m:r>
                                    <a:rPr lang="en-US" sz="1500" b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500" b="1" i="1">
                                      <a:latin typeface="Cambria Math" panose="02040503050406030204" pitchFamily="18" charset="0"/>
                                    </a:rPr>
                                    <m:t>𝐐𝐧</m:t>
                                  </m:r>
                                </m:e>
                              </m:d>
                              <m:r>
                                <a:rPr lang="en-US" sz="1500" b="1" i="1">
                                  <a:latin typeface="Cambria Math" panose="02040503050406030204" pitchFamily="18" charset="0"/>
                                </a:rPr>
                                <m:t>𝐏𝐧</m:t>
                              </m:r>
                            </m:e>
                          </m:nary>
                        </m:den>
                      </m:f>
                      <m:r>
                        <a:rPr lang="en-US" sz="1500" b="1" i="1">
                          <a:latin typeface="Cambria Math" panose="02040503050406030204" pitchFamily="18" charset="0"/>
                        </a:rPr>
                        <m:t>𝐱𝟏𝟎𝟎</m:t>
                      </m:r>
                      <m:r>
                        <a:rPr lang="en-US" sz="1500" b="1">
                          <a:latin typeface="Cambria Math" panose="02040503050406030204" pitchFamily="18" charset="0"/>
                        </a:rPr>
                        <m:t>%</m:t>
                      </m:r>
                    </m:oMath>
                  </a14:m>
                  <a:endParaRPr 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endParaRPr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ED76257E-DD5D-4C31-B2AC-F76DC91995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7360" y="1212794"/>
                  <a:ext cx="3236775" cy="587661"/>
                </a:xfrm>
                <a:prstGeom prst="rect">
                  <a:avLst/>
                </a:prstGeom>
                <a:blipFill>
                  <a:blip r:embed="rId13"/>
                  <a:stretch>
                    <a:fillRect l="-3019" t="-2083" b="-8333"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8" name="Group 97"/>
            <p:cNvGrpSpPr/>
            <p:nvPr/>
          </p:nvGrpSpPr>
          <p:grpSpPr>
            <a:xfrm>
              <a:off x="708491" y="963056"/>
              <a:ext cx="936000" cy="936000"/>
              <a:chOff x="1390386" y="3130163"/>
              <a:chExt cx="662056" cy="662056"/>
            </a:xfrm>
          </p:grpSpPr>
          <p:sp>
            <p:nvSpPr>
              <p:cNvPr id="99" name="Oval 98">
                <a:extLst>
                  <a:ext uri="{FF2B5EF4-FFF2-40B4-BE49-F238E27FC236}">
                    <a16:creationId xmlns="" xmlns:a16="http://schemas.microsoft.com/office/drawing/2014/main" id="{4CD8841C-D453-44E7-9CE2-70317BC917D2}"/>
                  </a:ext>
                </a:extLst>
              </p:cNvPr>
              <p:cNvSpPr/>
              <p:nvPr/>
            </p:nvSpPr>
            <p:spPr>
              <a:xfrm>
                <a:off x="1390386" y="3130163"/>
                <a:ext cx="662056" cy="662056"/>
              </a:xfrm>
              <a:prstGeom prst="ellipse">
                <a:avLst/>
              </a:prstGeom>
              <a:solidFill>
                <a:srgbClr val="03A1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01" name="Picture 100">
                <a:extLst>
                  <a:ext uri="{FF2B5EF4-FFF2-40B4-BE49-F238E27FC236}">
                    <a16:creationId xmlns="" xmlns:a16="http://schemas.microsoft.com/office/drawing/2014/main" id="{CC4EB96D-DFD9-40AE-890E-7DA16AF167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48411" y="3288188"/>
                <a:ext cx="346006" cy="3460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826946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1165</Words>
  <Application>Microsoft Office PowerPoint</Application>
  <PresentationFormat>On-screen Show (16:9)</PresentationFormat>
  <Paragraphs>348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PENYEBAB TERJADINYA INFLASI</vt:lpstr>
      <vt:lpstr>PowerPoint Presentation</vt:lpstr>
      <vt:lpstr>PowerPoint Presentation</vt:lpstr>
      <vt:lpstr>Perhitungan inflasi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USMAN</cp:lastModifiedBy>
  <cp:revision>236</cp:revision>
  <dcterms:created xsi:type="dcterms:W3CDTF">2017-01-05T13:17:27Z</dcterms:created>
  <dcterms:modified xsi:type="dcterms:W3CDTF">2019-10-26T09:27:37Z</dcterms:modified>
</cp:coreProperties>
</file>