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1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</p:sldIdLst>
  <p:sldSz cx="9144000" cy="5143500" type="screen16x9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74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>
        <p:scale>
          <a:sx n="116" d="100"/>
          <a:sy n="116" d="100"/>
        </p:scale>
        <p:origin x="81" y="5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03E66-FB9F-4F32-8D25-B199A425CBE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2CA921E-354E-4898-89A4-C2C2871DB631}">
      <dgm:prSet phldrT="[Text]"/>
      <dgm:spPr>
        <a:solidFill>
          <a:srgbClr val="00B0F0"/>
        </a:solidFill>
      </dgm:spPr>
      <dgm:t>
        <a:bodyPr/>
        <a:lstStyle/>
        <a:p>
          <a:r>
            <a:rPr lang="id-ID" dirty="0"/>
            <a:t>A</a:t>
          </a:r>
        </a:p>
      </dgm:t>
    </dgm:pt>
    <dgm:pt modelId="{6BC948AD-3659-468F-93E0-7C29C0339EEC}" type="parTrans" cxnId="{835275FA-38F1-46FD-9D3F-0C76E02D72F9}">
      <dgm:prSet/>
      <dgm:spPr/>
      <dgm:t>
        <a:bodyPr/>
        <a:lstStyle/>
        <a:p>
          <a:endParaRPr lang="id-ID"/>
        </a:p>
      </dgm:t>
    </dgm:pt>
    <dgm:pt modelId="{76974DEE-549D-4ED2-A5F7-219B2C8FB788}" type="sibTrans" cxnId="{835275FA-38F1-46FD-9D3F-0C76E02D72F9}">
      <dgm:prSet/>
      <dgm:spPr/>
      <dgm:t>
        <a:bodyPr/>
        <a:lstStyle/>
        <a:p>
          <a:endParaRPr lang="id-ID"/>
        </a:p>
      </dgm:t>
    </dgm:pt>
    <dgm:pt modelId="{62A0A935-5E09-476D-B8E0-6263413D5C34}">
      <dgm:prSet phldrT="[Text]"/>
      <dgm:spPr/>
      <dgm:t>
        <a:bodyPr/>
        <a:lstStyle/>
        <a:p>
          <a:r>
            <a:rPr lang="id-ID" b="1" dirty="0">
              <a:latin typeface="Calibri" panose="020F0502020204030204" pitchFamily="34" charset="0"/>
              <a:cs typeface="Calibri" panose="020F0502020204030204" pitchFamily="34" charset="0"/>
            </a:rPr>
            <a:t>Higroskopis</a:t>
          </a:r>
        </a:p>
      </dgm:t>
    </dgm:pt>
    <dgm:pt modelId="{44DEE4D9-E501-44D9-BA3D-2FE08EBC7A2A}" type="parTrans" cxnId="{6B346D41-782B-447B-B8C1-D62A0B2C459C}">
      <dgm:prSet/>
      <dgm:spPr/>
      <dgm:t>
        <a:bodyPr/>
        <a:lstStyle/>
        <a:p>
          <a:endParaRPr lang="id-ID"/>
        </a:p>
      </dgm:t>
    </dgm:pt>
    <dgm:pt modelId="{542062DB-C7F1-4BA5-A44C-423958727DEF}" type="sibTrans" cxnId="{6B346D41-782B-447B-B8C1-D62A0B2C459C}">
      <dgm:prSet/>
      <dgm:spPr/>
      <dgm:t>
        <a:bodyPr/>
        <a:lstStyle/>
        <a:p>
          <a:endParaRPr lang="id-ID"/>
        </a:p>
      </dgm:t>
    </dgm:pt>
    <dgm:pt modelId="{EC0AA82C-2E1E-4074-9D37-7F08C3FB74A6}">
      <dgm:prSet phldrT="[Text]"/>
      <dgm:spPr/>
      <dgm:t>
        <a:bodyPr/>
        <a:lstStyle/>
        <a:p>
          <a:r>
            <a:rPr lang="id-ID" dirty="0">
              <a:latin typeface="Calibri" panose="020F0502020204030204" pitchFamily="34" charset="0"/>
              <a:cs typeface="Calibri" panose="020F0502020204030204" pitchFamily="34" charset="0"/>
            </a:rPr>
            <a:t>Perubahan Kadar air</a:t>
          </a:r>
        </a:p>
      </dgm:t>
    </dgm:pt>
    <dgm:pt modelId="{1D4F809F-1D65-4C63-899D-242B64F112EB}" type="parTrans" cxnId="{27C38832-2475-4BE4-A9D1-F8087C908FA6}">
      <dgm:prSet/>
      <dgm:spPr/>
      <dgm:t>
        <a:bodyPr/>
        <a:lstStyle/>
        <a:p>
          <a:endParaRPr lang="id-ID"/>
        </a:p>
      </dgm:t>
    </dgm:pt>
    <dgm:pt modelId="{F9DA5E48-5116-48C5-A94E-F092DC3FD52E}" type="sibTrans" cxnId="{27C38832-2475-4BE4-A9D1-F8087C908FA6}">
      <dgm:prSet/>
      <dgm:spPr/>
      <dgm:t>
        <a:bodyPr/>
        <a:lstStyle/>
        <a:p>
          <a:endParaRPr lang="id-ID"/>
        </a:p>
      </dgm:t>
    </dgm:pt>
    <dgm:pt modelId="{573C6E1B-96F1-4185-9AB8-C676C41BA929}">
      <dgm:prSet phldrT="[Text]"/>
      <dgm:spPr>
        <a:solidFill>
          <a:schemeClr val="accent4"/>
        </a:solidFill>
      </dgm:spPr>
      <dgm:t>
        <a:bodyPr/>
        <a:lstStyle/>
        <a:p>
          <a:r>
            <a:rPr lang="id-ID" dirty="0"/>
            <a:t>B</a:t>
          </a:r>
        </a:p>
      </dgm:t>
    </dgm:pt>
    <dgm:pt modelId="{09763BD9-0C77-4C6D-B7C9-4FEED696795A}" type="parTrans" cxnId="{59030832-E19B-4D99-AC21-1F7C0B27A811}">
      <dgm:prSet/>
      <dgm:spPr/>
      <dgm:t>
        <a:bodyPr/>
        <a:lstStyle/>
        <a:p>
          <a:endParaRPr lang="id-ID"/>
        </a:p>
      </dgm:t>
    </dgm:pt>
    <dgm:pt modelId="{05D5E68E-8FE6-4833-8E0C-9B488BDF1692}" type="sibTrans" cxnId="{59030832-E19B-4D99-AC21-1F7C0B27A811}">
      <dgm:prSet/>
      <dgm:spPr/>
      <dgm:t>
        <a:bodyPr/>
        <a:lstStyle/>
        <a:p>
          <a:endParaRPr lang="id-ID"/>
        </a:p>
      </dgm:t>
    </dgm:pt>
    <dgm:pt modelId="{B7BD0DEF-FFB7-422A-8B4E-2BA6E1F4E82A}">
      <dgm:prSet phldrT="[Text]"/>
      <dgm:spPr/>
      <dgm:t>
        <a:bodyPr/>
        <a:lstStyle/>
        <a:p>
          <a:r>
            <a:rPr lang="id-ID" b="1" dirty="0">
              <a:latin typeface="Calibri" panose="020F0502020204030204" pitchFamily="34" charset="0"/>
              <a:cs typeface="Calibri" panose="020F0502020204030204" pitchFamily="34" charset="0"/>
            </a:rPr>
            <a:t>Etionom</a:t>
          </a:r>
        </a:p>
      </dgm:t>
    </dgm:pt>
    <dgm:pt modelId="{8249D5DE-CD78-4210-B1F5-6A105088B2A4}" type="parTrans" cxnId="{767BB351-F807-409C-8D23-834E095F6B00}">
      <dgm:prSet/>
      <dgm:spPr/>
      <dgm:t>
        <a:bodyPr/>
        <a:lstStyle/>
        <a:p>
          <a:endParaRPr lang="id-ID"/>
        </a:p>
      </dgm:t>
    </dgm:pt>
    <dgm:pt modelId="{A97FDAC0-1EF0-4D48-9CB6-6B6B658E787B}" type="sibTrans" cxnId="{767BB351-F807-409C-8D23-834E095F6B00}">
      <dgm:prSet/>
      <dgm:spPr/>
      <dgm:t>
        <a:bodyPr/>
        <a:lstStyle/>
        <a:p>
          <a:endParaRPr lang="id-ID"/>
        </a:p>
      </dgm:t>
    </dgm:pt>
    <dgm:pt modelId="{DFD73798-5533-4950-A53C-66CA3A267C7C}">
      <dgm:prSet phldrT="[Text]"/>
      <dgm:spPr/>
      <dgm:t>
        <a:bodyPr/>
        <a:lstStyle/>
        <a:p>
          <a:r>
            <a:rPr lang="x-none" dirty="0">
              <a:latin typeface="Calibri" panose="020F0502020204030204" pitchFamily="34" charset="0"/>
              <a:cs typeface="Calibri" panose="020F0502020204030204" pitchFamily="34" charset="0"/>
            </a:rPr>
            <a:t>disebabkan oleh adanya rangsangan dari luar</a:t>
          </a:r>
          <a:endParaRPr lang="id-ID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A22D47-8641-49A5-8B55-666E61F1155A}" type="parTrans" cxnId="{F721AE82-DDDF-41CB-91A3-D6D69CDA3617}">
      <dgm:prSet/>
      <dgm:spPr/>
      <dgm:t>
        <a:bodyPr/>
        <a:lstStyle/>
        <a:p>
          <a:endParaRPr lang="id-ID"/>
        </a:p>
      </dgm:t>
    </dgm:pt>
    <dgm:pt modelId="{72AFA5F8-1B9E-4137-B81E-B2F504CD0296}" type="sibTrans" cxnId="{F721AE82-DDDF-41CB-91A3-D6D69CDA3617}">
      <dgm:prSet/>
      <dgm:spPr/>
      <dgm:t>
        <a:bodyPr/>
        <a:lstStyle/>
        <a:p>
          <a:endParaRPr lang="id-ID"/>
        </a:p>
      </dgm:t>
    </dgm:pt>
    <dgm:pt modelId="{372A3258-4644-4B6D-B258-B44AA8BA5923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C</a:t>
          </a:r>
        </a:p>
      </dgm:t>
    </dgm:pt>
    <dgm:pt modelId="{B5F43C48-E29E-4FD7-AD24-9FE9782015B7}" type="parTrans" cxnId="{487161D4-B96D-4D85-BF99-2F4C13F6E391}">
      <dgm:prSet/>
      <dgm:spPr/>
      <dgm:t>
        <a:bodyPr/>
        <a:lstStyle/>
        <a:p>
          <a:endParaRPr lang="id-ID"/>
        </a:p>
      </dgm:t>
    </dgm:pt>
    <dgm:pt modelId="{C84CFE65-7782-42F8-908C-CD23CDEF5E66}" type="sibTrans" cxnId="{487161D4-B96D-4D85-BF99-2F4C13F6E391}">
      <dgm:prSet/>
      <dgm:spPr/>
      <dgm:t>
        <a:bodyPr/>
        <a:lstStyle/>
        <a:p>
          <a:endParaRPr lang="id-ID"/>
        </a:p>
      </dgm:t>
    </dgm:pt>
    <dgm:pt modelId="{8604343A-D6A2-4BB3-8BD0-7F50F3F0203C}">
      <dgm:prSet phldrT="[Text]"/>
      <dgm:spPr/>
      <dgm:t>
        <a:bodyPr/>
        <a:lstStyle/>
        <a:p>
          <a:r>
            <a:rPr lang="id-ID" b="1" dirty="0">
              <a:latin typeface="Calibri" panose="020F0502020204030204" pitchFamily="34" charset="0"/>
              <a:cs typeface="Calibri" panose="020F0502020204030204" pitchFamily="34" charset="0"/>
            </a:rPr>
            <a:t>Endonom (autonom)</a:t>
          </a:r>
        </a:p>
      </dgm:t>
    </dgm:pt>
    <dgm:pt modelId="{B298CA99-4C6E-4BEC-B1F1-D699A6773AB3}" type="parTrans" cxnId="{3058A752-C21A-4182-84E3-5DC5AF501119}">
      <dgm:prSet/>
      <dgm:spPr/>
      <dgm:t>
        <a:bodyPr/>
        <a:lstStyle/>
        <a:p>
          <a:endParaRPr lang="id-ID"/>
        </a:p>
      </dgm:t>
    </dgm:pt>
    <dgm:pt modelId="{12F9302A-2FCC-47E2-979B-5A975A8A1CB7}" type="sibTrans" cxnId="{3058A752-C21A-4182-84E3-5DC5AF501119}">
      <dgm:prSet/>
      <dgm:spPr/>
      <dgm:t>
        <a:bodyPr/>
        <a:lstStyle/>
        <a:p>
          <a:endParaRPr lang="id-ID"/>
        </a:p>
      </dgm:t>
    </dgm:pt>
    <dgm:pt modelId="{1B4559FB-526C-4667-A34D-17A2171D5F60}">
      <dgm:prSet phldrT="[Text]"/>
      <dgm:spPr/>
      <dgm:t>
        <a:bodyPr/>
        <a:lstStyle/>
        <a:p>
          <a:r>
            <a:rPr lang="x-none" dirty="0">
              <a:latin typeface="Calibri" panose="020F0502020204030204" pitchFamily="34" charset="0"/>
              <a:cs typeface="Calibri" panose="020F0502020204030204" pitchFamily="34" charset="0"/>
            </a:rPr>
            <a:t>adanya rangsangan dari dalam tumbuhan</a:t>
          </a:r>
          <a:endParaRPr lang="id-ID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0A79E1-3814-46B7-98CB-B36F513D0C66}" type="parTrans" cxnId="{57EC767D-4E8B-41A9-8072-B9A72DB502DF}">
      <dgm:prSet/>
      <dgm:spPr/>
      <dgm:t>
        <a:bodyPr/>
        <a:lstStyle/>
        <a:p>
          <a:endParaRPr lang="id-ID"/>
        </a:p>
      </dgm:t>
    </dgm:pt>
    <dgm:pt modelId="{825A7083-8E42-4079-89C6-64DA2D8F15FA}" type="sibTrans" cxnId="{57EC767D-4E8B-41A9-8072-B9A72DB502DF}">
      <dgm:prSet/>
      <dgm:spPr/>
      <dgm:t>
        <a:bodyPr/>
        <a:lstStyle/>
        <a:p>
          <a:endParaRPr lang="id-ID"/>
        </a:p>
      </dgm:t>
    </dgm:pt>
    <dgm:pt modelId="{61D30CC5-5ECF-49D6-BC15-A51C94D81A2C}" type="pres">
      <dgm:prSet presAssocID="{BE403E66-FB9F-4F32-8D25-B199A425CBE8}" presName="linearFlow" presStyleCnt="0">
        <dgm:presLayoutVars>
          <dgm:dir/>
          <dgm:animLvl val="lvl"/>
          <dgm:resizeHandles val="exact"/>
        </dgm:presLayoutVars>
      </dgm:prSet>
      <dgm:spPr/>
    </dgm:pt>
    <dgm:pt modelId="{ACF5D112-AE31-4DA5-BC70-F7F958D183F9}" type="pres">
      <dgm:prSet presAssocID="{C2CA921E-354E-4898-89A4-C2C2871DB631}" presName="composite" presStyleCnt="0"/>
      <dgm:spPr/>
    </dgm:pt>
    <dgm:pt modelId="{869A9552-3CA9-4D73-8887-66E93CC4B321}" type="pres">
      <dgm:prSet presAssocID="{C2CA921E-354E-4898-89A4-C2C2871DB63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14FFE66-4C91-4DCB-A3DB-3F27778026B4}" type="pres">
      <dgm:prSet presAssocID="{C2CA921E-354E-4898-89A4-C2C2871DB631}" presName="descendantText" presStyleLbl="alignAcc1" presStyleIdx="0" presStyleCnt="3">
        <dgm:presLayoutVars>
          <dgm:bulletEnabled val="1"/>
        </dgm:presLayoutVars>
      </dgm:prSet>
      <dgm:spPr/>
    </dgm:pt>
    <dgm:pt modelId="{A1CBBFFE-2FAC-4E96-8A80-B0FA3A5AAA18}" type="pres">
      <dgm:prSet presAssocID="{76974DEE-549D-4ED2-A5F7-219B2C8FB788}" presName="sp" presStyleCnt="0"/>
      <dgm:spPr/>
    </dgm:pt>
    <dgm:pt modelId="{08853DC1-79CF-43EB-929F-FDA08F09CDE9}" type="pres">
      <dgm:prSet presAssocID="{573C6E1B-96F1-4185-9AB8-C676C41BA929}" presName="composite" presStyleCnt="0"/>
      <dgm:spPr/>
    </dgm:pt>
    <dgm:pt modelId="{D3888224-1DF2-41D6-A30A-F2B8B0DCBF3E}" type="pres">
      <dgm:prSet presAssocID="{573C6E1B-96F1-4185-9AB8-C676C41BA92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2ACABD2-3CF2-48C6-979D-23B0D66C2D56}" type="pres">
      <dgm:prSet presAssocID="{573C6E1B-96F1-4185-9AB8-C676C41BA929}" presName="descendantText" presStyleLbl="alignAcc1" presStyleIdx="1" presStyleCnt="3">
        <dgm:presLayoutVars>
          <dgm:bulletEnabled val="1"/>
        </dgm:presLayoutVars>
      </dgm:prSet>
      <dgm:spPr/>
    </dgm:pt>
    <dgm:pt modelId="{82D0E918-6CCB-41CF-B968-3ED63D2E6A29}" type="pres">
      <dgm:prSet presAssocID="{05D5E68E-8FE6-4833-8E0C-9B488BDF1692}" presName="sp" presStyleCnt="0"/>
      <dgm:spPr/>
    </dgm:pt>
    <dgm:pt modelId="{B4F8B0D7-5383-42CB-949B-FE356C30A49B}" type="pres">
      <dgm:prSet presAssocID="{372A3258-4644-4B6D-B258-B44AA8BA5923}" presName="composite" presStyleCnt="0"/>
      <dgm:spPr/>
    </dgm:pt>
    <dgm:pt modelId="{C34BB60D-0868-4D75-9B97-097316DC6D2F}" type="pres">
      <dgm:prSet presAssocID="{372A3258-4644-4B6D-B258-B44AA8BA5923}" presName="parentText" presStyleLbl="alignNode1" presStyleIdx="2" presStyleCnt="3" custLinFactNeighborX="0" custLinFactNeighborY="790">
        <dgm:presLayoutVars>
          <dgm:chMax val="1"/>
          <dgm:bulletEnabled val="1"/>
        </dgm:presLayoutVars>
      </dgm:prSet>
      <dgm:spPr/>
    </dgm:pt>
    <dgm:pt modelId="{F05EF5CB-CCF9-40BE-A808-DF5FF8F130F0}" type="pres">
      <dgm:prSet presAssocID="{372A3258-4644-4B6D-B258-B44AA8BA592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9030832-E19B-4D99-AC21-1F7C0B27A811}" srcId="{BE403E66-FB9F-4F32-8D25-B199A425CBE8}" destId="{573C6E1B-96F1-4185-9AB8-C676C41BA929}" srcOrd="1" destOrd="0" parTransId="{09763BD9-0C77-4C6D-B7C9-4FEED696795A}" sibTransId="{05D5E68E-8FE6-4833-8E0C-9B488BDF1692}"/>
    <dgm:cxn modelId="{27C38832-2475-4BE4-A9D1-F8087C908FA6}" srcId="{62A0A935-5E09-476D-B8E0-6263413D5C34}" destId="{EC0AA82C-2E1E-4074-9D37-7F08C3FB74A6}" srcOrd="0" destOrd="0" parTransId="{1D4F809F-1D65-4C63-899D-242B64F112EB}" sibTransId="{F9DA5E48-5116-48C5-A94E-F092DC3FD52E}"/>
    <dgm:cxn modelId="{6B346D41-782B-447B-B8C1-D62A0B2C459C}" srcId="{C2CA921E-354E-4898-89A4-C2C2871DB631}" destId="{62A0A935-5E09-476D-B8E0-6263413D5C34}" srcOrd="0" destOrd="0" parTransId="{44DEE4D9-E501-44D9-BA3D-2FE08EBC7A2A}" sibTransId="{542062DB-C7F1-4BA5-A44C-423958727DEF}"/>
    <dgm:cxn modelId="{BADA7941-EC06-4969-8DD2-4584EE098E7F}" type="presOf" srcId="{62A0A935-5E09-476D-B8E0-6263413D5C34}" destId="{914FFE66-4C91-4DCB-A3DB-3F27778026B4}" srcOrd="0" destOrd="0" presId="urn:microsoft.com/office/officeart/2005/8/layout/chevron2"/>
    <dgm:cxn modelId="{43749E66-D5F1-4CF3-B7B9-55E0B6F78323}" type="presOf" srcId="{8604343A-D6A2-4BB3-8BD0-7F50F3F0203C}" destId="{F05EF5CB-CCF9-40BE-A808-DF5FF8F130F0}" srcOrd="0" destOrd="0" presId="urn:microsoft.com/office/officeart/2005/8/layout/chevron2"/>
    <dgm:cxn modelId="{767BB351-F807-409C-8D23-834E095F6B00}" srcId="{573C6E1B-96F1-4185-9AB8-C676C41BA929}" destId="{B7BD0DEF-FFB7-422A-8B4E-2BA6E1F4E82A}" srcOrd="0" destOrd="0" parTransId="{8249D5DE-CD78-4210-B1F5-6A105088B2A4}" sibTransId="{A97FDAC0-1EF0-4D48-9CB6-6B6B658E787B}"/>
    <dgm:cxn modelId="{3058A752-C21A-4182-84E3-5DC5AF501119}" srcId="{372A3258-4644-4B6D-B258-B44AA8BA5923}" destId="{8604343A-D6A2-4BB3-8BD0-7F50F3F0203C}" srcOrd="0" destOrd="0" parTransId="{B298CA99-4C6E-4BEC-B1F1-D699A6773AB3}" sibTransId="{12F9302A-2FCC-47E2-979B-5A975A8A1CB7}"/>
    <dgm:cxn modelId="{57EC767D-4E8B-41A9-8072-B9A72DB502DF}" srcId="{8604343A-D6A2-4BB3-8BD0-7F50F3F0203C}" destId="{1B4559FB-526C-4667-A34D-17A2171D5F60}" srcOrd="0" destOrd="0" parTransId="{D50A79E1-3814-46B7-98CB-B36F513D0C66}" sibTransId="{825A7083-8E42-4079-89C6-64DA2D8F15FA}"/>
    <dgm:cxn modelId="{F721AE82-DDDF-41CB-91A3-D6D69CDA3617}" srcId="{B7BD0DEF-FFB7-422A-8B4E-2BA6E1F4E82A}" destId="{DFD73798-5533-4950-A53C-66CA3A267C7C}" srcOrd="0" destOrd="0" parTransId="{0CA22D47-8641-49A5-8B55-666E61F1155A}" sibTransId="{72AFA5F8-1B9E-4137-B81E-B2F504CD0296}"/>
    <dgm:cxn modelId="{51687284-5B9B-400A-9F73-99124988CF32}" type="presOf" srcId="{EC0AA82C-2E1E-4074-9D37-7F08C3FB74A6}" destId="{914FFE66-4C91-4DCB-A3DB-3F27778026B4}" srcOrd="0" destOrd="1" presId="urn:microsoft.com/office/officeart/2005/8/layout/chevron2"/>
    <dgm:cxn modelId="{6AED649A-E151-4734-86FA-CF3D0692B711}" type="presOf" srcId="{BE403E66-FB9F-4F32-8D25-B199A425CBE8}" destId="{61D30CC5-5ECF-49D6-BC15-A51C94D81A2C}" srcOrd="0" destOrd="0" presId="urn:microsoft.com/office/officeart/2005/8/layout/chevron2"/>
    <dgm:cxn modelId="{A6FB079E-655C-4BBF-9020-693EBEB921F1}" type="presOf" srcId="{1B4559FB-526C-4667-A34D-17A2171D5F60}" destId="{F05EF5CB-CCF9-40BE-A808-DF5FF8F130F0}" srcOrd="0" destOrd="1" presId="urn:microsoft.com/office/officeart/2005/8/layout/chevron2"/>
    <dgm:cxn modelId="{ECCE579E-7BBC-427A-947C-6F84F137A735}" type="presOf" srcId="{B7BD0DEF-FFB7-422A-8B4E-2BA6E1F4E82A}" destId="{52ACABD2-3CF2-48C6-979D-23B0D66C2D56}" srcOrd="0" destOrd="0" presId="urn:microsoft.com/office/officeart/2005/8/layout/chevron2"/>
    <dgm:cxn modelId="{16614EA6-5D5A-4D00-8FCF-5E6A538314DF}" type="presOf" srcId="{DFD73798-5533-4950-A53C-66CA3A267C7C}" destId="{52ACABD2-3CF2-48C6-979D-23B0D66C2D56}" srcOrd="0" destOrd="1" presId="urn:microsoft.com/office/officeart/2005/8/layout/chevron2"/>
    <dgm:cxn modelId="{043228C8-4D7E-4731-9B13-BA06EC606ECB}" type="presOf" srcId="{573C6E1B-96F1-4185-9AB8-C676C41BA929}" destId="{D3888224-1DF2-41D6-A30A-F2B8B0DCBF3E}" srcOrd="0" destOrd="0" presId="urn:microsoft.com/office/officeart/2005/8/layout/chevron2"/>
    <dgm:cxn modelId="{487161D4-B96D-4D85-BF99-2F4C13F6E391}" srcId="{BE403E66-FB9F-4F32-8D25-B199A425CBE8}" destId="{372A3258-4644-4B6D-B258-B44AA8BA5923}" srcOrd="2" destOrd="0" parTransId="{B5F43C48-E29E-4FD7-AD24-9FE9782015B7}" sibTransId="{C84CFE65-7782-42F8-908C-CD23CDEF5E66}"/>
    <dgm:cxn modelId="{7E9FE3D6-45DD-4524-BB1D-C16A2441C7E6}" type="presOf" srcId="{C2CA921E-354E-4898-89A4-C2C2871DB631}" destId="{869A9552-3CA9-4D73-8887-66E93CC4B321}" srcOrd="0" destOrd="0" presId="urn:microsoft.com/office/officeart/2005/8/layout/chevron2"/>
    <dgm:cxn modelId="{7C88A3DE-A528-4C8A-B475-9844F234FE12}" type="presOf" srcId="{372A3258-4644-4B6D-B258-B44AA8BA5923}" destId="{C34BB60D-0868-4D75-9B97-097316DC6D2F}" srcOrd="0" destOrd="0" presId="urn:microsoft.com/office/officeart/2005/8/layout/chevron2"/>
    <dgm:cxn modelId="{835275FA-38F1-46FD-9D3F-0C76E02D72F9}" srcId="{BE403E66-FB9F-4F32-8D25-B199A425CBE8}" destId="{C2CA921E-354E-4898-89A4-C2C2871DB631}" srcOrd="0" destOrd="0" parTransId="{6BC948AD-3659-468F-93E0-7C29C0339EEC}" sibTransId="{76974DEE-549D-4ED2-A5F7-219B2C8FB788}"/>
    <dgm:cxn modelId="{79BDE9C0-3AC7-4BCC-87D6-F05F6B59DD07}" type="presParOf" srcId="{61D30CC5-5ECF-49D6-BC15-A51C94D81A2C}" destId="{ACF5D112-AE31-4DA5-BC70-F7F958D183F9}" srcOrd="0" destOrd="0" presId="urn:microsoft.com/office/officeart/2005/8/layout/chevron2"/>
    <dgm:cxn modelId="{F11B4254-C305-4560-BD72-4A46B267680E}" type="presParOf" srcId="{ACF5D112-AE31-4DA5-BC70-F7F958D183F9}" destId="{869A9552-3CA9-4D73-8887-66E93CC4B321}" srcOrd="0" destOrd="0" presId="urn:microsoft.com/office/officeart/2005/8/layout/chevron2"/>
    <dgm:cxn modelId="{C0127EE7-F46C-4CD5-B8B5-D97E8D5A628F}" type="presParOf" srcId="{ACF5D112-AE31-4DA5-BC70-F7F958D183F9}" destId="{914FFE66-4C91-4DCB-A3DB-3F27778026B4}" srcOrd="1" destOrd="0" presId="urn:microsoft.com/office/officeart/2005/8/layout/chevron2"/>
    <dgm:cxn modelId="{33346522-AE02-4EE4-A8F5-49487E86FCC7}" type="presParOf" srcId="{61D30CC5-5ECF-49D6-BC15-A51C94D81A2C}" destId="{A1CBBFFE-2FAC-4E96-8A80-B0FA3A5AAA18}" srcOrd="1" destOrd="0" presId="urn:microsoft.com/office/officeart/2005/8/layout/chevron2"/>
    <dgm:cxn modelId="{7780DA66-4D15-4205-8857-B5ABEB84393E}" type="presParOf" srcId="{61D30CC5-5ECF-49D6-BC15-A51C94D81A2C}" destId="{08853DC1-79CF-43EB-929F-FDA08F09CDE9}" srcOrd="2" destOrd="0" presId="urn:microsoft.com/office/officeart/2005/8/layout/chevron2"/>
    <dgm:cxn modelId="{6E86DBE9-8AD6-4C58-BE6D-306F332C76E8}" type="presParOf" srcId="{08853DC1-79CF-43EB-929F-FDA08F09CDE9}" destId="{D3888224-1DF2-41D6-A30A-F2B8B0DCBF3E}" srcOrd="0" destOrd="0" presId="urn:microsoft.com/office/officeart/2005/8/layout/chevron2"/>
    <dgm:cxn modelId="{CD7A846E-F259-4179-85CC-ECED9E11B004}" type="presParOf" srcId="{08853DC1-79CF-43EB-929F-FDA08F09CDE9}" destId="{52ACABD2-3CF2-48C6-979D-23B0D66C2D56}" srcOrd="1" destOrd="0" presId="urn:microsoft.com/office/officeart/2005/8/layout/chevron2"/>
    <dgm:cxn modelId="{F50E9195-ACA6-4137-89DC-A67D45D49AC5}" type="presParOf" srcId="{61D30CC5-5ECF-49D6-BC15-A51C94D81A2C}" destId="{82D0E918-6CCB-41CF-B968-3ED63D2E6A29}" srcOrd="3" destOrd="0" presId="urn:microsoft.com/office/officeart/2005/8/layout/chevron2"/>
    <dgm:cxn modelId="{03FD9F19-D746-4CA9-B462-39694214C04C}" type="presParOf" srcId="{61D30CC5-5ECF-49D6-BC15-A51C94D81A2C}" destId="{B4F8B0D7-5383-42CB-949B-FE356C30A49B}" srcOrd="4" destOrd="0" presId="urn:microsoft.com/office/officeart/2005/8/layout/chevron2"/>
    <dgm:cxn modelId="{5C4498A0-E4B0-42F6-8816-76F2EA156639}" type="presParOf" srcId="{B4F8B0D7-5383-42CB-949B-FE356C30A49B}" destId="{C34BB60D-0868-4D75-9B97-097316DC6D2F}" srcOrd="0" destOrd="0" presId="urn:microsoft.com/office/officeart/2005/8/layout/chevron2"/>
    <dgm:cxn modelId="{EAAEE651-EA32-4A55-97DC-90ED5C91753F}" type="presParOf" srcId="{B4F8B0D7-5383-42CB-949B-FE356C30A49B}" destId="{F05EF5CB-CCF9-40BE-A808-DF5FF8F130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84A13-3C7D-48C4-B996-CA5D0A2AE1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18B1867-FA0E-4A3B-8784-E695B2E023D9}">
      <dgm:prSet phldrT="[Text]"/>
      <dgm:spPr/>
      <dgm:t>
        <a:bodyPr/>
        <a:lstStyle/>
        <a:p>
          <a:r>
            <a:rPr lang="id-ID" dirty="0">
              <a:latin typeface="Calibri" panose="020F0502020204030204" pitchFamily="34" charset="0"/>
              <a:cs typeface="Calibri" panose="020F0502020204030204" pitchFamily="34" charset="0"/>
            </a:rPr>
            <a:t>Tropisme</a:t>
          </a:r>
        </a:p>
      </dgm:t>
    </dgm:pt>
    <dgm:pt modelId="{15E60D80-114F-44FB-9C68-63F6C59B1B70}" type="parTrans" cxnId="{B434D0A3-0CC0-49A3-BE3F-EE939F97E267}">
      <dgm:prSet/>
      <dgm:spPr/>
      <dgm:t>
        <a:bodyPr/>
        <a:lstStyle/>
        <a:p>
          <a:endParaRPr lang="id-ID"/>
        </a:p>
      </dgm:t>
    </dgm:pt>
    <dgm:pt modelId="{4E65B1BB-7D74-4DF4-A09C-D7F38361E200}" type="sibTrans" cxnId="{B434D0A3-0CC0-49A3-BE3F-EE939F97E267}">
      <dgm:prSet/>
      <dgm:spPr/>
      <dgm:t>
        <a:bodyPr/>
        <a:lstStyle/>
        <a:p>
          <a:endParaRPr lang="id-ID"/>
        </a:p>
      </dgm:t>
    </dgm:pt>
    <dgm:pt modelId="{9E9284D2-D638-44D7-8875-6C1FDD8940D4}">
      <dgm:prSet phldrT="[Text]"/>
      <dgm:spPr/>
      <dgm:t>
        <a:bodyPr/>
        <a:lstStyle/>
        <a:p>
          <a:r>
            <a:rPr lang="id-ID" dirty="0">
              <a:latin typeface="Calibri" panose="020F0502020204030204" pitchFamily="34" charset="0"/>
              <a:cs typeface="Calibri" panose="020F0502020204030204" pitchFamily="34" charset="0"/>
            </a:rPr>
            <a:t>Taksis</a:t>
          </a:r>
        </a:p>
      </dgm:t>
    </dgm:pt>
    <dgm:pt modelId="{C2A4325E-7BC2-43AD-97B3-EB6D702AB95E}" type="parTrans" cxnId="{A2BA72AE-988D-493F-9816-B722887A0684}">
      <dgm:prSet/>
      <dgm:spPr/>
      <dgm:t>
        <a:bodyPr/>
        <a:lstStyle/>
        <a:p>
          <a:endParaRPr lang="id-ID"/>
        </a:p>
      </dgm:t>
    </dgm:pt>
    <dgm:pt modelId="{DBABB40C-2FFC-4DC7-A436-DD054698CFD0}" type="sibTrans" cxnId="{A2BA72AE-988D-493F-9816-B722887A0684}">
      <dgm:prSet/>
      <dgm:spPr/>
      <dgm:t>
        <a:bodyPr/>
        <a:lstStyle/>
        <a:p>
          <a:endParaRPr lang="id-ID"/>
        </a:p>
      </dgm:t>
    </dgm:pt>
    <dgm:pt modelId="{8C9B4C51-5A80-48FA-BE60-3EB4A97668E0}">
      <dgm:prSet phldrT="[Text]"/>
      <dgm:spPr/>
      <dgm:t>
        <a:bodyPr/>
        <a:lstStyle/>
        <a:p>
          <a:r>
            <a:rPr lang="id-ID" dirty="0">
              <a:latin typeface="Calibri" panose="020F0502020204030204" pitchFamily="34" charset="0"/>
              <a:cs typeface="Calibri" panose="020F0502020204030204" pitchFamily="34" charset="0"/>
            </a:rPr>
            <a:t>Nasti</a:t>
          </a:r>
        </a:p>
      </dgm:t>
    </dgm:pt>
    <dgm:pt modelId="{5B327634-0B52-43A5-8C54-BA51B9683E03}" type="parTrans" cxnId="{1A04058F-7A02-4431-96E3-B8B64C4F2460}">
      <dgm:prSet/>
      <dgm:spPr/>
      <dgm:t>
        <a:bodyPr/>
        <a:lstStyle/>
        <a:p>
          <a:endParaRPr lang="id-ID"/>
        </a:p>
      </dgm:t>
    </dgm:pt>
    <dgm:pt modelId="{401ACCEF-B208-4EAF-9DED-CF2781FF1DD4}" type="sibTrans" cxnId="{1A04058F-7A02-4431-96E3-B8B64C4F2460}">
      <dgm:prSet/>
      <dgm:spPr/>
      <dgm:t>
        <a:bodyPr/>
        <a:lstStyle/>
        <a:p>
          <a:endParaRPr lang="id-ID"/>
        </a:p>
      </dgm:t>
    </dgm:pt>
    <dgm:pt modelId="{12919B26-8123-462F-B6CB-3D756B72B71A}" type="pres">
      <dgm:prSet presAssocID="{36884A13-3C7D-48C4-B996-CA5D0A2AE13A}" presName="Name0" presStyleCnt="0">
        <dgm:presLayoutVars>
          <dgm:chMax val="7"/>
          <dgm:chPref val="7"/>
          <dgm:dir/>
        </dgm:presLayoutVars>
      </dgm:prSet>
      <dgm:spPr/>
    </dgm:pt>
    <dgm:pt modelId="{2CEDF6BB-ECAE-4B36-8801-BFEA0D6E97B6}" type="pres">
      <dgm:prSet presAssocID="{36884A13-3C7D-48C4-B996-CA5D0A2AE13A}" presName="Name1" presStyleCnt="0"/>
      <dgm:spPr/>
    </dgm:pt>
    <dgm:pt modelId="{F7364200-F904-420F-8524-6E1C36294508}" type="pres">
      <dgm:prSet presAssocID="{36884A13-3C7D-48C4-B996-CA5D0A2AE13A}" presName="cycle" presStyleCnt="0"/>
      <dgm:spPr/>
    </dgm:pt>
    <dgm:pt modelId="{81718BF3-9F89-4E67-9A63-FD601D542BB9}" type="pres">
      <dgm:prSet presAssocID="{36884A13-3C7D-48C4-B996-CA5D0A2AE13A}" presName="srcNode" presStyleLbl="node1" presStyleIdx="0" presStyleCnt="3"/>
      <dgm:spPr/>
    </dgm:pt>
    <dgm:pt modelId="{F8C0A843-9937-4713-9DC6-FB715F60548A}" type="pres">
      <dgm:prSet presAssocID="{36884A13-3C7D-48C4-B996-CA5D0A2AE13A}" presName="conn" presStyleLbl="parChTrans1D2" presStyleIdx="0" presStyleCnt="1"/>
      <dgm:spPr/>
    </dgm:pt>
    <dgm:pt modelId="{D1B32258-C9FE-4656-BB5D-F730ED4169BE}" type="pres">
      <dgm:prSet presAssocID="{36884A13-3C7D-48C4-B996-CA5D0A2AE13A}" presName="extraNode" presStyleLbl="node1" presStyleIdx="0" presStyleCnt="3"/>
      <dgm:spPr/>
    </dgm:pt>
    <dgm:pt modelId="{7A337E93-91D9-4A3D-BE14-32BE5267D389}" type="pres">
      <dgm:prSet presAssocID="{36884A13-3C7D-48C4-B996-CA5D0A2AE13A}" presName="dstNode" presStyleLbl="node1" presStyleIdx="0" presStyleCnt="3"/>
      <dgm:spPr/>
    </dgm:pt>
    <dgm:pt modelId="{10ED65ED-1C31-434D-834F-EE67B97346D6}" type="pres">
      <dgm:prSet presAssocID="{418B1867-FA0E-4A3B-8784-E695B2E023D9}" presName="text_1" presStyleLbl="node1" presStyleIdx="0" presStyleCnt="3">
        <dgm:presLayoutVars>
          <dgm:bulletEnabled val="1"/>
        </dgm:presLayoutVars>
      </dgm:prSet>
      <dgm:spPr/>
    </dgm:pt>
    <dgm:pt modelId="{8C000632-83D8-4C11-994D-5FE1CBE58D69}" type="pres">
      <dgm:prSet presAssocID="{418B1867-FA0E-4A3B-8784-E695B2E023D9}" presName="accent_1" presStyleCnt="0"/>
      <dgm:spPr/>
    </dgm:pt>
    <dgm:pt modelId="{39810632-96B5-4DCC-8D6A-E91CCCCBEDA2}" type="pres">
      <dgm:prSet presAssocID="{418B1867-FA0E-4A3B-8784-E695B2E023D9}" presName="accentRepeatNode" presStyleLbl="solidFgAcc1" presStyleIdx="0" presStyleCnt="3"/>
      <dgm:spPr>
        <a:solidFill>
          <a:srgbClr val="92D050"/>
        </a:solidFill>
      </dgm:spPr>
    </dgm:pt>
    <dgm:pt modelId="{3335EE6D-18A6-4DB6-8784-91DCBEAE7964}" type="pres">
      <dgm:prSet presAssocID="{9E9284D2-D638-44D7-8875-6C1FDD8940D4}" presName="text_2" presStyleLbl="node1" presStyleIdx="1" presStyleCnt="3">
        <dgm:presLayoutVars>
          <dgm:bulletEnabled val="1"/>
        </dgm:presLayoutVars>
      </dgm:prSet>
      <dgm:spPr/>
    </dgm:pt>
    <dgm:pt modelId="{10FE18AF-C886-4BE9-956B-6626F29A337A}" type="pres">
      <dgm:prSet presAssocID="{9E9284D2-D638-44D7-8875-6C1FDD8940D4}" presName="accent_2" presStyleCnt="0"/>
      <dgm:spPr/>
    </dgm:pt>
    <dgm:pt modelId="{1C2FB509-5F5D-4CC7-A736-48DD5605108B}" type="pres">
      <dgm:prSet presAssocID="{9E9284D2-D638-44D7-8875-6C1FDD8940D4}" presName="accentRepeatNode" presStyleLbl="solidFgAcc1" presStyleIdx="1" presStyleCnt="3"/>
      <dgm:spPr>
        <a:solidFill>
          <a:schemeClr val="accent4">
            <a:lumMod val="75000"/>
          </a:schemeClr>
        </a:solidFill>
      </dgm:spPr>
    </dgm:pt>
    <dgm:pt modelId="{FE393EAC-2773-422B-B956-350768BC98C8}" type="pres">
      <dgm:prSet presAssocID="{8C9B4C51-5A80-48FA-BE60-3EB4A97668E0}" presName="text_3" presStyleLbl="node1" presStyleIdx="2" presStyleCnt="3">
        <dgm:presLayoutVars>
          <dgm:bulletEnabled val="1"/>
        </dgm:presLayoutVars>
      </dgm:prSet>
      <dgm:spPr/>
    </dgm:pt>
    <dgm:pt modelId="{E1417C5B-01AF-4355-88D4-B290D56A9A97}" type="pres">
      <dgm:prSet presAssocID="{8C9B4C51-5A80-48FA-BE60-3EB4A97668E0}" presName="accent_3" presStyleCnt="0"/>
      <dgm:spPr/>
    </dgm:pt>
    <dgm:pt modelId="{FA7AF1E2-0BD2-4B9B-8DC4-7F6E0A3B97C4}" type="pres">
      <dgm:prSet presAssocID="{8C9B4C51-5A80-48FA-BE60-3EB4A97668E0}" presName="accentRepeatNode" presStyleLbl="solidFgAcc1" presStyleIdx="2" presStyleCnt="3"/>
      <dgm:spPr>
        <a:solidFill>
          <a:srgbClr val="00B0F0"/>
        </a:solidFill>
      </dgm:spPr>
    </dgm:pt>
  </dgm:ptLst>
  <dgm:cxnLst>
    <dgm:cxn modelId="{869CDE64-D553-42BF-A2A1-A58F2306020E}" type="presOf" srcId="{4E65B1BB-7D74-4DF4-A09C-D7F38361E200}" destId="{F8C0A843-9937-4713-9DC6-FB715F60548A}" srcOrd="0" destOrd="0" presId="urn:microsoft.com/office/officeart/2008/layout/VerticalCurvedList"/>
    <dgm:cxn modelId="{D4AB5466-21F8-4569-9D52-65E6287C50BC}" type="presOf" srcId="{36884A13-3C7D-48C4-B996-CA5D0A2AE13A}" destId="{12919B26-8123-462F-B6CB-3D756B72B71A}" srcOrd="0" destOrd="0" presId="urn:microsoft.com/office/officeart/2008/layout/VerticalCurvedList"/>
    <dgm:cxn modelId="{1A04058F-7A02-4431-96E3-B8B64C4F2460}" srcId="{36884A13-3C7D-48C4-B996-CA5D0A2AE13A}" destId="{8C9B4C51-5A80-48FA-BE60-3EB4A97668E0}" srcOrd="2" destOrd="0" parTransId="{5B327634-0B52-43A5-8C54-BA51B9683E03}" sibTransId="{401ACCEF-B208-4EAF-9DED-CF2781FF1DD4}"/>
    <dgm:cxn modelId="{B434D0A3-0CC0-49A3-BE3F-EE939F97E267}" srcId="{36884A13-3C7D-48C4-B996-CA5D0A2AE13A}" destId="{418B1867-FA0E-4A3B-8784-E695B2E023D9}" srcOrd="0" destOrd="0" parTransId="{15E60D80-114F-44FB-9C68-63F6C59B1B70}" sibTransId="{4E65B1BB-7D74-4DF4-A09C-D7F38361E200}"/>
    <dgm:cxn modelId="{A2BA72AE-988D-493F-9816-B722887A0684}" srcId="{36884A13-3C7D-48C4-B996-CA5D0A2AE13A}" destId="{9E9284D2-D638-44D7-8875-6C1FDD8940D4}" srcOrd="1" destOrd="0" parTransId="{C2A4325E-7BC2-43AD-97B3-EB6D702AB95E}" sibTransId="{DBABB40C-2FFC-4DC7-A436-DD054698CFD0}"/>
    <dgm:cxn modelId="{6EAB28B3-C3B0-4223-875D-32AA53196F99}" type="presOf" srcId="{418B1867-FA0E-4A3B-8784-E695B2E023D9}" destId="{10ED65ED-1C31-434D-834F-EE67B97346D6}" srcOrd="0" destOrd="0" presId="urn:microsoft.com/office/officeart/2008/layout/VerticalCurvedList"/>
    <dgm:cxn modelId="{6E4B9AC9-00CE-421B-845B-4C689B1D9B20}" type="presOf" srcId="{8C9B4C51-5A80-48FA-BE60-3EB4A97668E0}" destId="{FE393EAC-2773-422B-B956-350768BC98C8}" srcOrd="0" destOrd="0" presId="urn:microsoft.com/office/officeart/2008/layout/VerticalCurvedList"/>
    <dgm:cxn modelId="{8ED78ADA-21DB-42AB-ABAE-10FA282A51C5}" type="presOf" srcId="{9E9284D2-D638-44D7-8875-6C1FDD8940D4}" destId="{3335EE6D-18A6-4DB6-8784-91DCBEAE7964}" srcOrd="0" destOrd="0" presId="urn:microsoft.com/office/officeart/2008/layout/VerticalCurvedList"/>
    <dgm:cxn modelId="{2CD41C99-64FF-45E0-AC0F-D37E64AFB65B}" type="presParOf" srcId="{12919B26-8123-462F-B6CB-3D756B72B71A}" destId="{2CEDF6BB-ECAE-4B36-8801-BFEA0D6E97B6}" srcOrd="0" destOrd="0" presId="urn:microsoft.com/office/officeart/2008/layout/VerticalCurvedList"/>
    <dgm:cxn modelId="{A1CE7B65-5B2F-48C8-8B98-274B55FAC2AD}" type="presParOf" srcId="{2CEDF6BB-ECAE-4B36-8801-BFEA0D6E97B6}" destId="{F7364200-F904-420F-8524-6E1C36294508}" srcOrd="0" destOrd="0" presId="urn:microsoft.com/office/officeart/2008/layout/VerticalCurvedList"/>
    <dgm:cxn modelId="{B5439201-4F77-4C43-AF5D-56ACF17D14CC}" type="presParOf" srcId="{F7364200-F904-420F-8524-6E1C36294508}" destId="{81718BF3-9F89-4E67-9A63-FD601D542BB9}" srcOrd="0" destOrd="0" presId="urn:microsoft.com/office/officeart/2008/layout/VerticalCurvedList"/>
    <dgm:cxn modelId="{7AB9CABA-EE1E-48C8-AEE2-959F3EAA986D}" type="presParOf" srcId="{F7364200-F904-420F-8524-6E1C36294508}" destId="{F8C0A843-9937-4713-9DC6-FB715F60548A}" srcOrd="1" destOrd="0" presId="urn:microsoft.com/office/officeart/2008/layout/VerticalCurvedList"/>
    <dgm:cxn modelId="{BB473410-C3F2-4CC5-AF42-87AF4216331C}" type="presParOf" srcId="{F7364200-F904-420F-8524-6E1C36294508}" destId="{D1B32258-C9FE-4656-BB5D-F730ED4169BE}" srcOrd="2" destOrd="0" presId="urn:microsoft.com/office/officeart/2008/layout/VerticalCurvedList"/>
    <dgm:cxn modelId="{7CE30DFA-9399-42F2-BC7D-0722DC9C7117}" type="presParOf" srcId="{F7364200-F904-420F-8524-6E1C36294508}" destId="{7A337E93-91D9-4A3D-BE14-32BE5267D389}" srcOrd="3" destOrd="0" presId="urn:microsoft.com/office/officeart/2008/layout/VerticalCurvedList"/>
    <dgm:cxn modelId="{3D186F91-5A6C-45F9-8435-DB3DC985CE76}" type="presParOf" srcId="{2CEDF6BB-ECAE-4B36-8801-BFEA0D6E97B6}" destId="{10ED65ED-1C31-434D-834F-EE67B97346D6}" srcOrd="1" destOrd="0" presId="urn:microsoft.com/office/officeart/2008/layout/VerticalCurvedList"/>
    <dgm:cxn modelId="{71A24E0C-E05C-4E93-B66C-E69FFCA3F8BA}" type="presParOf" srcId="{2CEDF6BB-ECAE-4B36-8801-BFEA0D6E97B6}" destId="{8C000632-83D8-4C11-994D-5FE1CBE58D69}" srcOrd="2" destOrd="0" presId="urn:microsoft.com/office/officeart/2008/layout/VerticalCurvedList"/>
    <dgm:cxn modelId="{179284E4-BC7F-4872-BB15-525FBA3C5BE8}" type="presParOf" srcId="{8C000632-83D8-4C11-994D-5FE1CBE58D69}" destId="{39810632-96B5-4DCC-8D6A-E91CCCCBEDA2}" srcOrd="0" destOrd="0" presId="urn:microsoft.com/office/officeart/2008/layout/VerticalCurvedList"/>
    <dgm:cxn modelId="{F08D407A-A608-461E-B1CA-734D4C0F0A3A}" type="presParOf" srcId="{2CEDF6BB-ECAE-4B36-8801-BFEA0D6E97B6}" destId="{3335EE6D-18A6-4DB6-8784-91DCBEAE7964}" srcOrd="3" destOrd="0" presId="urn:microsoft.com/office/officeart/2008/layout/VerticalCurvedList"/>
    <dgm:cxn modelId="{7A3E9892-1411-4694-8460-A9F4195A66C5}" type="presParOf" srcId="{2CEDF6BB-ECAE-4B36-8801-BFEA0D6E97B6}" destId="{10FE18AF-C886-4BE9-956B-6626F29A337A}" srcOrd="4" destOrd="0" presId="urn:microsoft.com/office/officeart/2008/layout/VerticalCurvedList"/>
    <dgm:cxn modelId="{A8294A86-B579-4FFB-9E50-00EB2CCCD110}" type="presParOf" srcId="{10FE18AF-C886-4BE9-956B-6626F29A337A}" destId="{1C2FB509-5F5D-4CC7-A736-48DD5605108B}" srcOrd="0" destOrd="0" presId="urn:microsoft.com/office/officeart/2008/layout/VerticalCurvedList"/>
    <dgm:cxn modelId="{D658CDDF-83A0-4122-B7AF-FC02DCEE4AD1}" type="presParOf" srcId="{2CEDF6BB-ECAE-4B36-8801-BFEA0D6E97B6}" destId="{FE393EAC-2773-422B-B956-350768BC98C8}" srcOrd="5" destOrd="0" presId="urn:microsoft.com/office/officeart/2008/layout/VerticalCurvedList"/>
    <dgm:cxn modelId="{54BD51FE-6BAF-48EE-BED6-6B53A77491E5}" type="presParOf" srcId="{2CEDF6BB-ECAE-4B36-8801-BFEA0D6E97B6}" destId="{E1417C5B-01AF-4355-88D4-B290D56A9A97}" srcOrd="6" destOrd="0" presId="urn:microsoft.com/office/officeart/2008/layout/VerticalCurvedList"/>
    <dgm:cxn modelId="{BA4E4F54-1F9C-4D3B-8B21-3B3D1545A2F9}" type="presParOf" srcId="{E1417C5B-01AF-4355-88D4-B290D56A9A97}" destId="{FA7AF1E2-0BD2-4B9B-8DC4-7F6E0A3B97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A9552-3CA9-4D73-8887-66E93CC4B321}">
      <dsp:nvSpPr>
        <dsp:cNvPr id="0" name=""/>
        <dsp:cNvSpPr/>
      </dsp:nvSpPr>
      <dsp:spPr>
        <a:xfrm rot="5400000">
          <a:off x="-189447" y="191520"/>
          <a:ext cx="1262982" cy="88408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A</a:t>
          </a:r>
        </a:p>
      </dsp:txBody>
      <dsp:txXfrm rot="-5400000">
        <a:off x="1" y="444117"/>
        <a:ext cx="884087" cy="378895"/>
      </dsp:txXfrm>
    </dsp:sp>
    <dsp:sp modelId="{914FFE66-4C91-4DCB-A3DB-3F27778026B4}">
      <dsp:nvSpPr>
        <dsp:cNvPr id="0" name=""/>
        <dsp:cNvSpPr/>
      </dsp:nvSpPr>
      <dsp:spPr>
        <a:xfrm rot="5400000">
          <a:off x="4146374" y="-3260213"/>
          <a:ext cx="820938" cy="7345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Higroskopis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300" kern="1200" dirty="0">
              <a:latin typeface="Calibri" panose="020F0502020204030204" pitchFamily="34" charset="0"/>
              <a:cs typeface="Calibri" panose="020F0502020204030204" pitchFamily="34" charset="0"/>
            </a:rPr>
            <a:t>Perubahan Kadar air</a:t>
          </a:r>
        </a:p>
      </dsp:txBody>
      <dsp:txXfrm rot="-5400000">
        <a:off x="884088" y="42148"/>
        <a:ext cx="7305437" cy="740788"/>
      </dsp:txXfrm>
    </dsp:sp>
    <dsp:sp modelId="{D3888224-1DF2-41D6-A30A-F2B8B0DCBF3E}">
      <dsp:nvSpPr>
        <dsp:cNvPr id="0" name=""/>
        <dsp:cNvSpPr/>
      </dsp:nvSpPr>
      <dsp:spPr>
        <a:xfrm rot="5400000">
          <a:off x="-189447" y="1255192"/>
          <a:ext cx="1262982" cy="884087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B</a:t>
          </a:r>
        </a:p>
      </dsp:txBody>
      <dsp:txXfrm rot="-5400000">
        <a:off x="1" y="1507789"/>
        <a:ext cx="884087" cy="378895"/>
      </dsp:txXfrm>
    </dsp:sp>
    <dsp:sp modelId="{52ACABD2-3CF2-48C6-979D-23B0D66C2D56}">
      <dsp:nvSpPr>
        <dsp:cNvPr id="0" name=""/>
        <dsp:cNvSpPr/>
      </dsp:nvSpPr>
      <dsp:spPr>
        <a:xfrm rot="5400000">
          <a:off x="4146374" y="-2196542"/>
          <a:ext cx="820938" cy="7345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Etionom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sz="2300" kern="1200" dirty="0">
              <a:latin typeface="Calibri" panose="020F0502020204030204" pitchFamily="34" charset="0"/>
              <a:cs typeface="Calibri" panose="020F0502020204030204" pitchFamily="34" charset="0"/>
            </a:rPr>
            <a:t>disebabkan oleh adanya rangsangan dari luar</a:t>
          </a:r>
          <a:endParaRPr lang="id-ID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088" y="1105819"/>
        <a:ext cx="7305437" cy="740788"/>
      </dsp:txXfrm>
    </dsp:sp>
    <dsp:sp modelId="{C34BB60D-0868-4D75-9B97-097316DC6D2F}">
      <dsp:nvSpPr>
        <dsp:cNvPr id="0" name=""/>
        <dsp:cNvSpPr/>
      </dsp:nvSpPr>
      <dsp:spPr>
        <a:xfrm rot="5400000">
          <a:off x="-189447" y="2320937"/>
          <a:ext cx="1262982" cy="88408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C</a:t>
          </a:r>
        </a:p>
      </dsp:txBody>
      <dsp:txXfrm rot="-5400000">
        <a:off x="1" y="2573534"/>
        <a:ext cx="884087" cy="378895"/>
      </dsp:txXfrm>
    </dsp:sp>
    <dsp:sp modelId="{F05EF5CB-CCF9-40BE-A808-DF5FF8F130F0}">
      <dsp:nvSpPr>
        <dsp:cNvPr id="0" name=""/>
        <dsp:cNvSpPr/>
      </dsp:nvSpPr>
      <dsp:spPr>
        <a:xfrm rot="5400000">
          <a:off x="4146374" y="-1132870"/>
          <a:ext cx="820938" cy="7345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Endonom (autonom)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sz="2300" kern="1200" dirty="0">
              <a:latin typeface="Calibri" panose="020F0502020204030204" pitchFamily="34" charset="0"/>
              <a:cs typeface="Calibri" panose="020F0502020204030204" pitchFamily="34" charset="0"/>
            </a:rPr>
            <a:t>adanya rangsangan dari dalam tumbuhan</a:t>
          </a:r>
          <a:endParaRPr lang="id-ID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088" y="2169491"/>
        <a:ext cx="7305437" cy="740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0A843-9937-4713-9DC6-FB715F60548A}">
      <dsp:nvSpPr>
        <dsp:cNvPr id="0" name=""/>
        <dsp:cNvSpPr/>
      </dsp:nvSpPr>
      <dsp:spPr>
        <a:xfrm>
          <a:off x="-3836843" y="-589249"/>
          <a:ext cx="4572970" cy="4572970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D65ED-1C31-434D-834F-EE67B97346D6}">
      <dsp:nvSpPr>
        <dsp:cNvPr id="0" name=""/>
        <dsp:cNvSpPr/>
      </dsp:nvSpPr>
      <dsp:spPr>
        <a:xfrm>
          <a:off x="473384" y="339447"/>
          <a:ext cx="7711603" cy="678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87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>
              <a:latin typeface="Calibri" panose="020F0502020204030204" pitchFamily="34" charset="0"/>
              <a:cs typeface="Calibri" panose="020F0502020204030204" pitchFamily="34" charset="0"/>
            </a:rPr>
            <a:t>Tropisme</a:t>
          </a:r>
        </a:p>
      </dsp:txBody>
      <dsp:txXfrm>
        <a:off x="473384" y="339447"/>
        <a:ext cx="7711603" cy="678894"/>
      </dsp:txXfrm>
    </dsp:sp>
    <dsp:sp modelId="{39810632-96B5-4DCC-8D6A-E91CCCCBEDA2}">
      <dsp:nvSpPr>
        <dsp:cNvPr id="0" name=""/>
        <dsp:cNvSpPr/>
      </dsp:nvSpPr>
      <dsp:spPr>
        <a:xfrm>
          <a:off x="49075" y="254585"/>
          <a:ext cx="848618" cy="84861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5EE6D-18A6-4DB6-8784-91DCBEAE7964}">
      <dsp:nvSpPr>
        <dsp:cNvPr id="0" name=""/>
        <dsp:cNvSpPr/>
      </dsp:nvSpPr>
      <dsp:spPr>
        <a:xfrm>
          <a:off x="720162" y="1357788"/>
          <a:ext cx="7464825" cy="678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87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>
              <a:latin typeface="Calibri" panose="020F0502020204030204" pitchFamily="34" charset="0"/>
              <a:cs typeface="Calibri" panose="020F0502020204030204" pitchFamily="34" charset="0"/>
            </a:rPr>
            <a:t>Taksis</a:t>
          </a:r>
        </a:p>
      </dsp:txBody>
      <dsp:txXfrm>
        <a:off x="720162" y="1357788"/>
        <a:ext cx="7464825" cy="678894"/>
      </dsp:txXfrm>
    </dsp:sp>
    <dsp:sp modelId="{1C2FB509-5F5D-4CC7-A736-48DD5605108B}">
      <dsp:nvSpPr>
        <dsp:cNvPr id="0" name=""/>
        <dsp:cNvSpPr/>
      </dsp:nvSpPr>
      <dsp:spPr>
        <a:xfrm>
          <a:off x="295853" y="1272927"/>
          <a:ext cx="848618" cy="84861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93EAC-2773-422B-B956-350768BC98C8}">
      <dsp:nvSpPr>
        <dsp:cNvPr id="0" name=""/>
        <dsp:cNvSpPr/>
      </dsp:nvSpPr>
      <dsp:spPr>
        <a:xfrm>
          <a:off x="473384" y="2376130"/>
          <a:ext cx="7711603" cy="678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87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>
              <a:latin typeface="Calibri" panose="020F0502020204030204" pitchFamily="34" charset="0"/>
              <a:cs typeface="Calibri" panose="020F0502020204030204" pitchFamily="34" charset="0"/>
            </a:rPr>
            <a:t>Nasti</a:t>
          </a:r>
        </a:p>
      </dsp:txBody>
      <dsp:txXfrm>
        <a:off x="473384" y="2376130"/>
        <a:ext cx="7711603" cy="678894"/>
      </dsp:txXfrm>
    </dsp:sp>
    <dsp:sp modelId="{FA7AF1E2-0BD2-4B9B-8DC4-7F6E0A3B97C4}">
      <dsp:nvSpPr>
        <dsp:cNvPr id="0" name=""/>
        <dsp:cNvSpPr/>
      </dsp:nvSpPr>
      <dsp:spPr>
        <a:xfrm>
          <a:off x="49075" y="2291268"/>
          <a:ext cx="848618" cy="84861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8900F8-FA74-4637-BF94-45193E98250E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71682F-4D3C-4C03-A234-8C77D7DEA2A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1849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3563541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EEBA-5C6C-4407-BB0D-E3190AC9F8D6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16ED-3C3D-4C4C-BA80-E023DC44AA1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0F77-BBAE-4C19-8084-49D2D7EBAA4A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867A-0453-4C48-942D-FD36FAFCC82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08E1-FD54-41E2-804E-6A26202EF379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7B75-3913-423D-9362-43DB04B91BC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229F-473C-4C75-BD7B-E4E9E61DC08F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CCA2-10AE-45BE-B63C-635AA64C699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3563541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8677-43D7-4CB0-A7D2-EF457DA8A824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8ADB-59AA-4BF3-8005-27656CF45B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B898-42A9-45B4-8226-22B41B588C98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C33D-011E-49D8-A4BD-DD8FAF8ABC1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88111-BC5C-4688-8885-F9B91ACCCD8A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F0D0-8006-48D7-AC5F-B1E83C6AF86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CE03-D641-4ECF-A55D-66E228CAE364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50B0-C5CD-4D20-B27B-E7AAAA83A5B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F6739-5787-4B48-ACEB-765B6C5191A1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771C-3B33-4017-AFE9-C8574AC4C23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92F9-0CB5-4F51-B382-A4088C806127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4816079"/>
            <a:ext cx="7620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021E-4D8F-4BEE-BDBB-71BBD49512B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2E6E-57A2-485D-9C7E-BDF455300117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5859-4C7B-40EC-999F-25670B27F27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  <a:alpha val="93000"/>
              </a:schemeClr>
            </a:gs>
            <a:gs pos="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3541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7467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7467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079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F79519-9619-4C6D-9960-CC40F5DE9560}" type="datetimeFigureOut">
              <a:rPr lang="id-ID"/>
              <a:pPr>
                <a:defRPr/>
              </a:pPr>
              <a:t>25/10/2019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079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079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921B48-F4EC-4705-84E9-3B3B999B57D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774" r:id="rId2"/>
    <p:sldLayoutId id="2147483808" r:id="rId3"/>
    <p:sldLayoutId id="2147483775" r:id="rId4"/>
    <p:sldLayoutId id="2147483809" r:id="rId5"/>
    <p:sldLayoutId id="2147483776" r:id="rId6"/>
    <p:sldLayoutId id="2147483777" r:id="rId7"/>
    <p:sldLayoutId id="2147483810" r:id="rId8"/>
    <p:sldLayoutId id="2147483811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Myristica_fragrans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pixabay.com/id/gajah-besar-hewan-binatang-menyusui-2473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Myristica_fragran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linikpengobatanalami.wordpress.com/2013/06/30/khasiat-dan-manfaat-petai-cina-atau-peuteuy-selong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23728" y="3075806"/>
            <a:ext cx="6480048" cy="1224136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>
                <a:latin typeface="Calibri" panose="020F0502020204030204" pitchFamily="34" charset="0"/>
                <a:cs typeface="Calibri" panose="020F0502020204030204" pitchFamily="34" charset="0"/>
              </a:rPr>
              <a:t>RESPON  FISIOLOGI MAKHLUK HIDUP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562B6-3B11-4776-AF51-79ACB7D1B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5486"/>
            <a:ext cx="1070679" cy="1085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7F1B2-239F-4760-B2E2-E392DDF8A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6" b="972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587745">
            <a:off x="42524" y="69771"/>
            <a:ext cx="3866313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8036F8-E2A1-41EF-A70C-0EBB2F15A734}"/>
              </a:ext>
            </a:extLst>
          </p:cNvPr>
          <p:cNvSpPr txBox="1"/>
          <p:nvPr/>
        </p:nvSpPr>
        <p:spPr>
          <a:xfrm>
            <a:off x="395536" y="5122962"/>
            <a:ext cx="3866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en.wikipedia.org/wiki/Myristica_fragran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00" y="51470"/>
            <a:ext cx="7467600" cy="597681"/>
          </a:xfrm>
        </p:spPr>
        <p:txBody>
          <a:bodyPr/>
          <a:lstStyle/>
          <a:p>
            <a:pPr algn="ctr"/>
            <a:r>
              <a:rPr lang="id-ID" sz="40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Perilaku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526"/>
            <a:ext cx="8472518" cy="417912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id-ID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id-ID" sz="2800" dirty="0">
                <a:solidFill>
                  <a:schemeClr val="bg1"/>
                </a:solidFill>
              </a:rPr>
              <a:t>Pengertian perilaku (behavior):</a:t>
            </a:r>
          </a:p>
          <a:p>
            <a:r>
              <a:rPr lang="id-ID" sz="2000" dirty="0">
                <a:solidFill>
                  <a:schemeClr val="bg1"/>
                </a:solidFill>
              </a:rPr>
              <a:t>Tanggapan ataupun merespon thp berbagai stimulus, baik yg berasal dari lingkungan luar maupun yang dari dalam tubuh sendiri</a:t>
            </a:r>
          </a:p>
          <a:p>
            <a:r>
              <a:rPr lang="id-ID" sz="2000" dirty="0">
                <a:solidFill>
                  <a:schemeClr val="bg1"/>
                </a:solidFill>
              </a:rPr>
              <a:t>Perilaku </a:t>
            </a:r>
            <a:r>
              <a:rPr lang="id-ID" sz="20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id-ID" sz="2000" dirty="0">
                <a:solidFill>
                  <a:schemeClr val="bg1"/>
                </a:solidFill>
              </a:rPr>
              <a:t>hewan, tumbuhan, mikroorganisme</a:t>
            </a:r>
          </a:p>
          <a:p>
            <a:r>
              <a:rPr lang="sv-SE" sz="2000" dirty="0">
                <a:solidFill>
                  <a:schemeClr val="bg1"/>
                </a:solidFill>
              </a:rPr>
              <a:t>Perilaku</a:t>
            </a:r>
            <a:r>
              <a:rPr lang="id-ID" sz="2000" dirty="0">
                <a:solidFill>
                  <a:schemeClr val="bg1"/>
                </a:solidFill>
              </a:rPr>
              <a:t> </a:t>
            </a:r>
            <a:r>
              <a:rPr lang="id-ID" sz="20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sv-SE" sz="2000" dirty="0">
                <a:solidFill>
                  <a:schemeClr val="bg1"/>
                </a:solidFill>
              </a:rPr>
              <a:t> pengaruh </a:t>
            </a:r>
            <a:r>
              <a:rPr lang="id-ID" sz="20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sv-SE" sz="2000" dirty="0">
                <a:solidFill>
                  <a:schemeClr val="bg1"/>
                </a:solidFill>
              </a:rPr>
              <a:t>gen (nature atau alam)</a:t>
            </a:r>
          </a:p>
          <a:p>
            <a:pPr>
              <a:buNone/>
            </a:pPr>
            <a:r>
              <a:rPr lang="id-ID" sz="2000" dirty="0">
                <a:solidFill>
                  <a:schemeClr val="bg1"/>
                </a:solidFill>
              </a:rPr>
              <a:t>                         	              </a:t>
            </a:r>
            <a:r>
              <a:rPr lang="id-ID" sz="20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id-ID" sz="2000" dirty="0">
                <a:solidFill>
                  <a:schemeClr val="bg1"/>
                </a:solidFill>
              </a:rPr>
              <a:t>lingkungan (nurture atau pemeliharaan)</a:t>
            </a:r>
          </a:p>
          <a:p>
            <a:r>
              <a:rPr lang="id-ID" sz="2000" dirty="0">
                <a:solidFill>
                  <a:schemeClr val="bg1"/>
                </a:solidFill>
              </a:rPr>
              <a:t>Perilaku mrp suatu adaptasi agar tetap bertahan hidup pd lingkungan</a:t>
            </a:r>
          </a:p>
          <a:p>
            <a:pPr>
              <a:buNone/>
            </a:pPr>
            <a:r>
              <a:rPr lang="id-ID" sz="2000" dirty="0">
                <a:solidFill>
                  <a:schemeClr val="bg1"/>
                </a:solidFill>
              </a:rPr>
              <a:t>	Tertentu, Ilmu yang mempelajari perilaku hewan = </a:t>
            </a:r>
            <a:r>
              <a:rPr lang="id-ID" sz="3200" dirty="0">
                <a:solidFill>
                  <a:schemeClr val="bg1"/>
                </a:solidFill>
              </a:rPr>
              <a:t>etologi</a:t>
            </a:r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5486"/>
            <a:ext cx="8858280" cy="475252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2000" dirty="0">
                <a:solidFill>
                  <a:schemeClr val="bg1"/>
                </a:solidFill>
              </a:rPr>
              <a:t>Perilaku makhluk hidup :</a:t>
            </a:r>
          </a:p>
          <a:p>
            <a:pPr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Bawaan (innate, inborn, instinct): bersifat tetap; diprogram genetik; kisaran perbedaan lingkungan pd individu kelihatannya tidak mengubah perilaku; tanpa pengalaman spesifik sebelumnya</a:t>
            </a:r>
          </a:p>
          <a:p>
            <a:pPr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Terajar (learned): memerlukan adanya memori untuk ingatan atau modifikasi dari pengalaman</a:t>
            </a:r>
          </a:p>
          <a:p>
            <a:pPr>
              <a:buNone/>
            </a:pPr>
            <a:r>
              <a:rPr lang="id-ID" sz="2000" dirty="0">
                <a:solidFill>
                  <a:schemeClr val="bg1"/>
                </a:solidFill>
              </a:rPr>
              <a:t>Perilaku dpt dimodifikasi oleh lingkungan dimana hewan tinggal; mrp</a:t>
            </a:r>
          </a:p>
          <a:p>
            <a:pPr>
              <a:buNone/>
            </a:pPr>
            <a:r>
              <a:rPr lang="id-ID" sz="2000" dirty="0">
                <a:solidFill>
                  <a:schemeClr val="bg1"/>
                </a:solidFill>
              </a:rPr>
              <a:t>produk interaksi antara kapasitas genetik dan pengaruh lingkungan</a:t>
            </a:r>
          </a:p>
          <a:p>
            <a:pPr>
              <a:buNone/>
            </a:pPr>
            <a:endParaRPr lang="id-ID" sz="2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id-ID" sz="2000" dirty="0">
                <a:solidFill>
                  <a:schemeClr val="bg1"/>
                </a:solidFill>
              </a:rPr>
              <a:t>Contoh percobaan Niko Tinbergen pd perilaku penentuan lokasi sarang pd</a:t>
            </a:r>
          </a:p>
          <a:p>
            <a:pPr>
              <a:buNone/>
            </a:pPr>
            <a:r>
              <a:rPr lang="id-ID" sz="2000" dirty="0">
                <a:solidFill>
                  <a:schemeClr val="bg1"/>
                </a:solidFill>
              </a:rPr>
              <a:t>tawon penggali (Philanthus)</a:t>
            </a:r>
          </a:p>
          <a:p>
            <a:pPr>
              <a:buNone/>
            </a:pPr>
            <a:r>
              <a:rPr lang="id-ID" sz="2000" dirty="0">
                <a:solidFill>
                  <a:schemeClr val="bg1"/>
                </a:solidFill>
              </a:rPr>
              <a:t>bawaan (genetik): bgm cara menggali, bgm menutupnya</a:t>
            </a:r>
          </a:p>
          <a:p>
            <a:pPr>
              <a:buNone/>
            </a:pPr>
            <a:r>
              <a:rPr lang="id-ID" sz="2000" dirty="0">
                <a:solidFill>
                  <a:schemeClr val="bg1"/>
                </a:solidFill>
              </a:rPr>
              <a:t>terajar: menentukan lokasi galian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100" y="107139"/>
            <a:ext cx="4972056" cy="49827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2400" dirty="0">
                <a:solidFill>
                  <a:schemeClr val="bg1"/>
                </a:solidFill>
              </a:rPr>
              <a:t>Percobaan Niko Tinbergen</a:t>
            </a:r>
          </a:p>
          <a:p>
            <a:pPr>
              <a:buFont typeface="+mj-lt"/>
              <a:buAutoNum type="arabicPeriod"/>
            </a:pPr>
            <a:r>
              <a:rPr lang="it-IT" sz="2000" dirty="0">
                <a:solidFill>
                  <a:schemeClr val="bg1"/>
                </a:solidFill>
              </a:rPr>
              <a:t>Tawon penggali betina menggali</a:t>
            </a:r>
            <a:r>
              <a:rPr lang="id-ID" sz="2000" dirty="0">
                <a:solidFill>
                  <a:schemeClr val="bg1"/>
                </a:solidFill>
              </a:rPr>
              <a:t> sarang bwh tanah. Setiap hari membawa makanan ke sarang. Petunjuk visual utk melacak sarang. Tinbergen menandai dg lingkaran buah pinus</a:t>
            </a:r>
          </a:p>
          <a:p>
            <a:pPr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Lingkaran buah pinus dipindah. Tawon terbang ke bagian tengah lingkaran. Tawon menggunakan petunjuk visual</a:t>
            </a:r>
          </a:p>
          <a:p>
            <a:pPr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Mengembalikan kumpulan buah pinus dg formasi segitiga. </a:t>
            </a:r>
            <a:r>
              <a:rPr lang="nn-NO" sz="2000" dirty="0">
                <a:solidFill>
                  <a:schemeClr val="bg1"/>
                </a:solidFill>
              </a:rPr>
              <a:t>Lingkaran batu tidak pd sarang.</a:t>
            </a:r>
            <a:r>
              <a:rPr lang="id-ID" sz="2000" dirty="0">
                <a:solidFill>
                  <a:schemeClr val="bg1"/>
                </a:solidFill>
              </a:rPr>
              <a:t> Tawon terbang ke lingkaran batu. Menggunakan petunjuk susunan</a:t>
            </a:r>
            <a:endParaRPr lang="id-ID" sz="16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44938"/>
            <a:ext cx="3564490" cy="4653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13135"/>
            <a:ext cx="8429684" cy="161567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id-ID" sz="2800" dirty="0">
                <a:solidFill>
                  <a:schemeClr val="bg1"/>
                </a:solidFill>
              </a:rPr>
              <a:t>Pola aksi yg tetap (fixed action pattern, FAP) = suatu urutan tindakan perilaku yang pada dasarnya tidak dapat diubah dan umumnya dilakukan smp selesai, jika sudah dimulai.</a:t>
            </a:r>
          </a:p>
        </p:txBody>
      </p:sp>
      <p:pic>
        <p:nvPicPr>
          <p:cNvPr id="1026" name="Picture 2" descr="Hasil gambar untuk fixed action patt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524" y="2089543"/>
            <a:ext cx="8676757" cy="2518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40"/>
            <a:ext cx="3891852" cy="488394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sz="2800" dirty="0">
                <a:solidFill>
                  <a:schemeClr val="bg1"/>
                </a:solidFill>
              </a:rPr>
              <a:t>FAP dipicu oleh</a:t>
            </a:r>
            <a:br>
              <a:rPr lang="id-ID" sz="2800" dirty="0">
                <a:solidFill>
                  <a:schemeClr val="bg1"/>
                </a:solidFill>
              </a:rPr>
            </a:br>
            <a:r>
              <a:rPr lang="id-ID" sz="2800" dirty="0">
                <a:solidFill>
                  <a:schemeClr val="bg1"/>
                </a:solidFill>
              </a:rPr>
              <a:t>stimulus sinyal</a:t>
            </a:r>
            <a:br>
              <a:rPr lang="id-ID" sz="2800" dirty="0">
                <a:solidFill>
                  <a:schemeClr val="bg1"/>
                </a:solidFill>
              </a:rPr>
            </a:br>
            <a:r>
              <a:rPr lang="id-ID" sz="2800" dirty="0">
                <a:solidFill>
                  <a:schemeClr val="bg1"/>
                </a:solidFill>
              </a:rPr>
              <a:t>(sign stimulus)</a:t>
            </a:r>
            <a:br>
              <a:rPr lang="id-ID" sz="2800" dirty="0">
                <a:solidFill>
                  <a:schemeClr val="bg1"/>
                </a:solidFill>
              </a:rPr>
            </a:br>
            <a:br>
              <a:rPr lang="id-ID" sz="2800" dirty="0">
                <a:solidFill>
                  <a:schemeClr val="bg1"/>
                </a:solidFill>
              </a:rPr>
            </a:br>
            <a:r>
              <a:rPr lang="id-ID" sz="2800" dirty="0">
                <a:solidFill>
                  <a:schemeClr val="bg1"/>
                </a:solidFill>
              </a:rPr>
              <a:t>Contoh: ikan</a:t>
            </a:r>
            <a:br>
              <a:rPr lang="id-ID" sz="2800" dirty="0">
                <a:solidFill>
                  <a:schemeClr val="bg1"/>
                </a:solidFill>
              </a:rPr>
            </a:br>
            <a:r>
              <a:rPr lang="id-ID" sz="2800" dirty="0">
                <a:solidFill>
                  <a:schemeClr val="bg1"/>
                </a:solidFill>
              </a:rPr>
              <a:t>stickleback jantan</a:t>
            </a:r>
            <a:br>
              <a:rPr lang="id-ID" sz="2800" dirty="0">
                <a:solidFill>
                  <a:schemeClr val="bg1"/>
                </a:solidFill>
              </a:rPr>
            </a:br>
            <a:r>
              <a:rPr lang="id-ID" sz="2800" dirty="0">
                <a:solidFill>
                  <a:schemeClr val="bg1"/>
                </a:solidFill>
              </a:rPr>
              <a:t>Menyerang jantan</a:t>
            </a:r>
            <a:br>
              <a:rPr lang="id-ID" sz="2800" dirty="0">
                <a:solidFill>
                  <a:schemeClr val="bg1"/>
                </a:solidFill>
              </a:rPr>
            </a:br>
            <a:r>
              <a:rPr lang="id-ID" sz="2800" dirty="0">
                <a:solidFill>
                  <a:schemeClr val="bg1"/>
                </a:solidFill>
              </a:rPr>
              <a:t>lain yang memasuki</a:t>
            </a:r>
            <a:br>
              <a:rPr lang="id-ID" sz="2800" dirty="0">
                <a:solidFill>
                  <a:schemeClr val="bg1"/>
                </a:solidFill>
              </a:rPr>
            </a:br>
            <a:r>
              <a:rPr lang="id-ID" sz="2800" dirty="0">
                <a:solidFill>
                  <a:schemeClr val="bg1"/>
                </a:solidFill>
              </a:rPr>
              <a:t>wilayahnya</a:t>
            </a:r>
            <a:br>
              <a:rPr lang="id-ID" sz="2800" dirty="0">
                <a:solidFill>
                  <a:schemeClr val="bg1"/>
                </a:solidFill>
              </a:rPr>
            </a:br>
            <a:r>
              <a:rPr lang="id-ID" sz="2800" dirty="0">
                <a:solidFill>
                  <a:schemeClr val="bg1"/>
                </a:solidFill>
              </a:rPr>
              <a:t>Stimulus: warna</a:t>
            </a:r>
            <a:br>
              <a:rPr lang="id-ID" sz="2800" dirty="0">
                <a:solidFill>
                  <a:schemeClr val="bg1"/>
                </a:solidFill>
              </a:rPr>
            </a:br>
            <a:r>
              <a:rPr lang="id-ID" sz="2800" dirty="0">
                <a:solidFill>
                  <a:schemeClr val="bg1"/>
                </a:solidFill>
              </a:rPr>
              <a:t>merah pada bagian perut</a:t>
            </a:r>
          </a:p>
        </p:txBody>
      </p:sp>
      <p:pic>
        <p:nvPicPr>
          <p:cNvPr id="40962" name="Picture 2" descr="Hasil gambar untuk stimulus signal (sign stimulus)"/>
          <p:cNvPicPr>
            <a:picLocks noChangeAspect="1" noChangeArrowheads="1"/>
          </p:cNvPicPr>
          <p:nvPr/>
        </p:nvPicPr>
        <p:blipFill>
          <a:blip r:embed="rId2"/>
          <a:srcRect b="2667"/>
          <a:stretch>
            <a:fillRect/>
          </a:stretch>
        </p:blipFill>
        <p:spPr bwMode="auto">
          <a:xfrm>
            <a:off x="4286248" y="589345"/>
            <a:ext cx="4873698" cy="3911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36246"/>
            <a:ext cx="8401080" cy="431176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sz="2400" dirty="0">
                <a:solidFill>
                  <a:schemeClr val="bg1"/>
                </a:solidFill>
              </a:rPr>
              <a:t>Pembelajaran (learning)= modifikasi (perubahan) perilaku</a:t>
            </a: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sebagai akibat dari pengalaman spesifik.</a:t>
            </a:r>
            <a:br>
              <a:rPr lang="id-ID" sz="2400" dirty="0">
                <a:solidFill>
                  <a:schemeClr val="bg1"/>
                </a:solidFill>
              </a:rPr>
            </a:b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Contoh: habituasi; penanaman (imprinting); pengkondisian</a:t>
            </a: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klasik (classical conditioning); pengkondisian operan</a:t>
            </a:r>
            <a:br>
              <a:rPr lang="id-ID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(operant conditioning); insight learning; bermain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Pembelajaran versus pendewasaan (maturation)</a:t>
            </a: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Perilaku bisa berubah karena perubahan-perubahan</a:t>
            </a: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perkembangan yg terus menerus pada sistem neuromuskuler,</a:t>
            </a: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suatu proses =pendewasaan</a:t>
            </a: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Contoh: burung belajar terbang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5147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FFC000"/>
                </a:solidFill>
              </a:rPr>
              <a:t>Pembelajaran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7156"/>
            <a:ext cx="8286808" cy="404877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sz="2400" b="1" dirty="0">
                <a:solidFill>
                  <a:schemeClr val="bg1"/>
                </a:solidFill>
              </a:rPr>
              <a:t>HABITUS</a:t>
            </a:r>
            <a:r>
              <a:rPr lang="id-ID" sz="2400" dirty="0"/>
              <a:t> </a:t>
            </a:r>
            <a:br>
              <a:rPr lang="id-ID" sz="2400" dirty="0"/>
            </a:br>
            <a:r>
              <a:rPr lang="id-ID" sz="2400" dirty="0">
                <a:solidFill>
                  <a:schemeClr val="bg1"/>
                </a:solidFill>
              </a:rPr>
              <a:t>Suatu jenis pembelajaran sangat sederhana yang melibatkan hilangnya responsivitas terhadap stimulus yang mengirimkan sedikit/tdk sama sekali informasi</a:t>
            </a:r>
            <a:br>
              <a:rPr lang="id-ID" sz="2400" dirty="0">
                <a:solidFill>
                  <a:schemeClr val="bg1"/>
                </a:solidFill>
              </a:rPr>
            </a:b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Hewan belajar mengabaikan stimulus yg berulang-ulang, tidak relevan dimana mereka tidak mendapatkan hadiah ataupun hukuman</a:t>
            </a:r>
            <a:br>
              <a:rPr lang="id-ID" sz="2400" dirty="0">
                <a:solidFill>
                  <a:schemeClr val="bg1"/>
                </a:solidFill>
              </a:rPr>
            </a:b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Contoh: gajah di taman</a:t>
            </a:r>
            <a:br>
              <a:rPr lang="id-ID" sz="2400" dirty="0">
                <a:solidFill>
                  <a:schemeClr val="bg1"/>
                </a:solidFill>
              </a:rPr>
            </a:br>
            <a:r>
              <a:rPr lang="id-ID" sz="2400" dirty="0">
                <a:solidFill>
                  <a:schemeClr val="bg1"/>
                </a:solidFill>
              </a:rPr>
              <a:t>safari</a:t>
            </a:r>
          </a:p>
        </p:txBody>
      </p:sp>
      <p:pic>
        <p:nvPicPr>
          <p:cNvPr id="41986" name="Picture 2" descr="Hasil gambar untuk gajah di taman saf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2645848"/>
            <a:ext cx="4477350" cy="259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07139"/>
            <a:ext cx="3929090" cy="498278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sz="2400" b="1" dirty="0">
                <a:solidFill>
                  <a:schemeClr val="bg1"/>
                </a:solidFill>
              </a:rPr>
              <a:t>Penanaman (imprinting)</a:t>
            </a:r>
            <a:br>
              <a:rPr lang="id-ID" sz="2000" dirty="0">
                <a:solidFill>
                  <a:schemeClr val="bg1"/>
                </a:solidFill>
              </a:rPr>
            </a:br>
            <a:r>
              <a:rPr lang="id-ID" sz="2000" dirty="0">
                <a:solidFill>
                  <a:schemeClr val="bg1"/>
                </a:solidFill>
              </a:rPr>
              <a:t> </a:t>
            </a:r>
            <a:br>
              <a:rPr lang="id-ID" sz="2000" dirty="0">
                <a:solidFill>
                  <a:schemeClr val="bg1"/>
                </a:solidFill>
              </a:rPr>
            </a:br>
            <a:r>
              <a:rPr lang="id-ID" sz="2000" dirty="0">
                <a:solidFill>
                  <a:schemeClr val="bg1"/>
                </a:solidFill>
              </a:rPr>
              <a:t>Pembelajaran yang terbatas pada suatu waktu tertentu</a:t>
            </a:r>
            <a:br>
              <a:rPr lang="id-ID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p</a:t>
            </a:r>
            <a:r>
              <a:rPr lang="id-ID" sz="2000" dirty="0">
                <a:solidFill>
                  <a:schemeClr val="bg1"/>
                </a:solidFill>
              </a:rPr>
              <a:t>a</a:t>
            </a:r>
            <a:r>
              <a:rPr lang="nl-NL" sz="2000" dirty="0">
                <a:solidFill>
                  <a:schemeClr val="bg1"/>
                </a:solidFill>
              </a:rPr>
              <a:t>d</a:t>
            </a:r>
            <a:r>
              <a:rPr lang="id-ID" sz="2000" dirty="0">
                <a:solidFill>
                  <a:schemeClr val="bg1"/>
                </a:solidFill>
              </a:rPr>
              <a:t>a</a:t>
            </a:r>
            <a:r>
              <a:rPr lang="nl-NL" sz="2000" dirty="0">
                <a:solidFill>
                  <a:schemeClr val="bg1"/>
                </a:solidFill>
              </a:rPr>
              <a:t> seekor hewan dan p</a:t>
            </a:r>
            <a:r>
              <a:rPr lang="id-ID" sz="2000" dirty="0">
                <a:solidFill>
                  <a:schemeClr val="bg1"/>
                </a:solidFill>
              </a:rPr>
              <a:t>a</a:t>
            </a:r>
            <a:r>
              <a:rPr lang="nl-NL" sz="2000" dirty="0">
                <a:solidFill>
                  <a:schemeClr val="bg1"/>
                </a:solidFill>
              </a:rPr>
              <a:t>d</a:t>
            </a:r>
            <a:r>
              <a:rPr lang="id-ID" sz="2000" dirty="0">
                <a:solidFill>
                  <a:schemeClr val="bg1"/>
                </a:solidFill>
              </a:rPr>
              <a:t>a umumnya tidak dapat balik (irreversibel)</a:t>
            </a:r>
            <a:br>
              <a:rPr lang="id-ID" sz="2000" dirty="0">
                <a:solidFill>
                  <a:schemeClr val="bg1"/>
                </a:solidFill>
              </a:rPr>
            </a:br>
            <a:br>
              <a:rPr lang="id-ID" sz="2000" dirty="0">
                <a:solidFill>
                  <a:schemeClr val="bg1"/>
                </a:solidFill>
              </a:rPr>
            </a:br>
            <a:r>
              <a:rPr lang="id-ID" sz="2000" dirty="0">
                <a:solidFill>
                  <a:schemeClr val="bg1"/>
                </a:solidFill>
              </a:rPr>
              <a:t>Dibedakan oleh suatu periode kritis (critical period) =suatu fase terbatas dalam perkembangan ketika pembelajaran perilaku tertentu dapat berlangsung (bbrp jam/hari setelah kelahiran)</a:t>
            </a:r>
            <a:br>
              <a:rPr lang="id-ID" sz="2000" dirty="0">
                <a:solidFill>
                  <a:schemeClr val="bg1"/>
                </a:solidFill>
              </a:rPr>
            </a:br>
            <a:r>
              <a:rPr lang="id-ID" sz="2000" dirty="0">
                <a:solidFill>
                  <a:schemeClr val="bg1"/>
                </a:solidFill>
              </a:rPr>
              <a:t>Contoh: percobaan Konrad Lorenz</a:t>
            </a:r>
          </a:p>
        </p:txBody>
      </p:sp>
      <p:pic>
        <p:nvPicPr>
          <p:cNvPr id="44034" name="Picture 2" descr="Hasil gambar untuk percobaan Konrad Lorenz"/>
          <p:cNvPicPr>
            <a:picLocks noChangeAspect="1" noChangeArrowheads="1"/>
          </p:cNvPicPr>
          <p:nvPr/>
        </p:nvPicPr>
        <p:blipFill>
          <a:blip r:embed="rId2"/>
          <a:srcRect b="22151"/>
          <a:stretch>
            <a:fillRect/>
          </a:stretch>
        </p:blipFill>
        <p:spPr bwMode="auto">
          <a:xfrm>
            <a:off x="4116660" y="1017973"/>
            <a:ext cx="5027341" cy="326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2500"/>
            <a:ext cx="4043362" cy="4937522"/>
          </a:xfrm>
        </p:spPr>
        <p:txBody>
          <a:bodyPr/>
          <a:lstStyle/>
          <a:p>
            <a:r>
              <a:rPr lang="id-ID" sz="2400" b="1" dirty="0"/>
              <a:t>Pengkondisian klasik</a:t>
            </a:r>
            <a:br>
              <a:rPr lang="id-ID" sz="2400" b="1" dirty="0"/>
            </a:br>
            <a:r>
              <a:rPr lang="id-ID" sz="2400" b="1" dirty="0"/>
              <a:t>(classical conditioning) </a:t>
            </a:r>
            <a:br>
              <a:rPr lang="id-ID" sz="2400" dirty="0"/>
            </a:br>
            <a:br>
              <a:rPr lang="id-ID" sz="2400" dirty="0"/>
            </a:br>
            <a:r>
              <a:rPr lang="id-ID" sz="2400" dirty="0"/>
              <a:t>Pembelajaran untuk</a:t>
            </a:r>
            <a:br>
              <a:rPr lang="id-ID" sz="2400" dirty="0"/>
            </a:br>
            <a:r>
              <a:rPr lang="id-ID" sz="2400" dirty="0"/>
              <a:t>mengasosiasikan suatu</a:t>
            </a:r>
            <a:br>
              <a:rPr lang="id-ID" sz="2400" dirty="0"/>
            </a:br>
            <a:r>
              <a:rPr lang="id-ID" sz="2400" dirty="0"/>
              <a:t>stimulus apa saja dengan</a:t>
            </a:r>
            <a:br>
              <a:rPr lang="id-ID" sz="2400" dirty="0"/>
            </a:br>
            <a:r>
              <a:rPr lang="id-ID" sz="2400" dirty="0"/>
              <a:t>suatu hukuman/hadiah</a:t>
            </a:r>
            <a:br>
              <a:rPr lang="id-ID" sz="2400" dirty="0"/>
            </a:br>
            <a:br>
              <a:rPr lang="id-ID" sz="2400" dirty="0"/>
            </a:br>
            <a:r>
              <a:rPr lang="id-ID" sz="2400" dirty="0"/>
              <a:t>asosiasi dibentuk antara</a:t>
            </a:r>
            <a:br>
              <a:rPr lang="id-ID" sz="2400" dirty="0"/>
            </a:br>
            <a:r>
              <a:rPr lang="id-ID" sz="2400" dirty="0"/>
              <a:t>beberapa fungsi tubuh normal dan stimulus baru</a:t>
            </a:r>
            <a:br>
              <a:rPr lang="id-ID" sz="2400" dirty="0"/>
            </a:br>
            <a:br>
              <a:rPr lang="id-ID" sz="2400" dirty="0"/>
            </a:br>
            <a:r>
              <a:rPr lang="id-ID" sz="2400" dirty="0"/>
              <a:t>Contoh: Percobaan Ivan</a:t>
            </a:r>
            <a:br>
              <a:rPr lang="id-ID" sz="2400" dirty="0"/>
            </a:br>
            <a:r>
              <a:rPr lang="id-ID" sz="2400" dirty="0"/>
              <a:t>Pavlov</a:t>
            </a:r>
          </a:p>
        </p:txBody>
      </p:sp>
      <p:pic>
        <p:nvPicPr>
          <p:cNvPr id="45058" name="Picture 2" descr="Hasil gambar untuk percobaan Konrad Loren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0758" y="1017973"/>
            <a:ext cx="4943242" cy="33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4296"/>
            <a:ext cx="4614866" cy="4661330"/>
          </a:xfrm>
        </p:spPr>
        <p:txBody>
          <a:bodyPr/>
          <a:lstStyle/>
          <a:p>
            <a:r>
              <a:rPr lang="id-ID" sz="2400" b="1" dirty="0"/>
              <a:t>Pengkondisian operan</a:t>
            </a:r>
            <a:br>
              <a:rPr lang="id-ID" sz="2400" b="1" dirty="0"/>
            </a:br>
            <a:r>
              <a:rPr lang="id-ID" sz="2400" b="1" dirty="0"/>
              <a:t>(operant conditioning) </a:t>
            </a:r>
            <a:br>
              <a:rPr lang="id-ID" sz="2400" dirty="0"/>
            </a:br>
            <a:br>
              <a:rPr lang="id-ID" sz="2400" dirty="0"/>
            </a:br>
            <a:r>
              <a:rPr lang="id-ID" sz="2400" dirty="0"/>
              <a:t>Pembelajaran sistem coba-coba (trial &amp; error learning)</a:t>
            </a:r>
            <a:br>
              <a:rPr lang="id-ID" sz="2400" dirty="0"/>
            </a:br>
            <a:br>
              <a:rPr lang="id-ID" sz="2400" dirty="0"/>
            </a:br>
            <a:r>
              <a:rPr lang="id-ID" sz="2400" dirty="0"/>
              <a:t>Belajar mengasosiasikan salah </a:t>
            </a:r>
            <a:r>
              <a:rPr lang="fi-FI" sz="2400" dirty="0"/>
              <a:t>satu dari perilakunya d</a:t>
            </a:r>
            <a:r>
              <a:rPr lang="id-ID" sz="2400" dirty="0"/>
              <a:t>en</a:t>
            </a:r>
            <a:r>
              <a:rPr lang="fi-FI" sz="2400" dirty="0"/>
              <a:t>g</a:t>
            </a:r>
            <a:r>
              <a:rPr lang="id-ID" sz="2400" dirty="0"/>
              <a:t>a</a:t>
            </a:r>
            <a:r>
              <a:rPr lang="fi-FI" sz="2400" dirty="0"/>
              <a:t>n suatu</a:t>
            </a:r>
            <a:r>
              <a:rPr lang="id-ID" sz="2400" dirty="0"/>
              <a:t> hadiah atau hukuman dan kemudian cenderung mengulangi atau menghindari perilaku tersebut.</a:t>
            </a:r>
            <a:br>
              <a:rPr lang="id-ID" sz="2400" dirty="0"/>
            </a:br>
            <a:r>
              <a:rPr lang="id-ID" sz="2400" dirty="0"/>
              <a:t>Contoh: Perilaku anak pelican</a:t>
            </a:r>
          </a:p>
        </p:txBody>
      </p:sp>
      <p:pic>
        <p:nvPicPr>
          <p:cNvPr id="46082" name="Picture 2" descr="Hasil gambar untuk Perilaku anak peli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35767"/>
            <a:ext cx="4429125" cy="282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660" y="2396180"/>
            <a:ext cx="4374971" cy="72265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 HEWAN </a:t>
            </a:r>
            <a:endParaRPr lang="id-ID" sz="4000" dirty="0">
              <a:solidFill>
                <a:schemeClr val="tx1"/>
              </a:solidFill>
              <a:latin typeface="BigNoodleTitling" panose="0200070803040204010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E54486-33C0-4ABE-ADE0-9092EB0FCD0F}"/>
              </a:ext>
            </a:extLst>
          </p:cNvPr>
          <p:cNvSpPr txBox="1">
            <a:spLocks/>
          </p:cNvSpPr>
          <p:nvPr/>
        </p:nvSpPr>
        <p:spPr bwMode="auto">
          <a:xfrm>
            <a:off x="539552" y="1388136"/>
            <a:ext cx="5253785" cy="65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id-ID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GERAK PADA TUMBUHAN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4B86E-0634-48A1-9C69-2E3F06EA3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6" b="972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971918">
            <a:off x="6148459" y="-1258557"/>
            <a:ext cx="3111778" cy="413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91DCB-7CDC-4518-A1CC-79E6F1ABC15A}"/>
              </a:ext>
            </a:extLst>
          </p:cNvPr>
          <p:cNvSpPr txBox="1"/>
          <p:nvPr/>
        </p:nvSpPr>
        <p:spPr>
          <a:xfrm>
            <a:off x="395536" y="5122962"/>
            <a:ext cx="3866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Myristica_fragran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83F26-A8B5-4C35-96AE-E49D2807EF77}"/>
              </a:ext>
            </a:extLst>
          </p:cNvPr>
          <p:cNvSpPr txBox="1"/>
          <p:nvPr/>
        </p:nvSpPr>
        <p:spPr>
          <a:xfrm>
            <a:off x="4636733" y="192541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0552E9-50E2-4512-9A3A-44026E9D98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804248" y="3435846"/>
            <a:ext cx="1800200" cy="13907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69A47F-F988-4FE4-9E04-83C2D79C17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90107">
            <a:off x="4788024" y="3431664"/>
            <a:ext cx="1800200" cy="1390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2CC278-827C-4E24-8732-DE9D21C772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328468">
            <a:off x="2738595" y="3428046"/>
            <a:ext cx="1800200" cy="1390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C4369E-11CD-4C52-91C1-DCBCD7CA95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1560" y="3387040"/>
            <a:ext cx="1800200" cy="1390713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B4A8F4D-B724-4FBB-8B4C-5BB527B22F90}"/>
              </a:ext>
            </a:extLst>
          </p:cNvPr>
          <p:cNvSpPr/>
          <p:nvPr/>
        </p:nvSpPr>
        <p:spPr>
          <a:xfrm rot="10800000" flipV="1">
            <a:off x="-12443" y="3002905"/>
            <a:ext cx="5040560" cy="342693"/>
          </a:xfrm>
          <a:custGeom>
            <a:avLst/>
            <a:gdLst>
              <a:gd name="connsiteX0" fmla="*/ 6267450 w 6267450"/>
              <a:gd name="connsiteY0" fmla="*/ 883839 h 883839"/>
              <a:gd name="connsiteX1" fmla="*/ 0 w 6267450"/>
              <a:gd name="connsiteY1" fmla="*/ 883839 h 883839"/>
              <a:gd name="connsiteX2" fmla="*/ 220960 w 6267450"/>
              <a:gd name="connsiteY2" fmla="*/ 0 h 883839"/>
              <a:gd name="connsiteX3" fmla="*/ 6267450 w 6267450"/>
              <a:gd name="connsiteY3" fmla="*/ 0 h 8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450" h="883839">
                <a:moveTo>
                  <a:pt x="6267450" y="883839"/>
                </a:moveTo>
                <a:lnTo>
                  <a:pt x="0" y="883839"/>
                </a:lnTo>
                <a:lnTo>
                  <a:pt x="220960" y="0"/>
                </a:lnTo>
                <a:lnTo>
                  <a:pt x="6267450" y="0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87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400552" cy="4562490"/>
          </a:xfrm>
        </p:spPr>
        <p:txBody>
          <a:bodyPr/>
          <a:lstStyle/>
          <a:p>
            <a:r>
              <a:rPr lang="id-ID" sz="4000" b="1" dirty="0"/>
              <a:t>Insight</a:t>
            </a:r>
            <a:br>
              <a:rPr lang="id-ID" sz="2800" dirty="0"/>
            </a:br>
            <a:br>
              <a:rPr lang="id-ID" sz="2800" dirty="0"/>
            </a:br>
            <a:r>
              <a:rPr lang="id-ID" sz="2800" dirty="0"/>
              <a:t>Kemampuan menyelesaikan</a:t>
            </a:r>
            <a:br>
              <a:rPr lang="id-ID" sz="2800" dirty="0"/>
            </a:br>
            <a:r>
              <a:rPr lang="id-ID" sz="2800" dirty="0"/>
              <a:t>suatu masalah</a:t>
            </a:r>
            <a:br>
              <a:rPr lang="id-ID" sz="2800" dirty="0"/>
            </a:br>
            <a:br>
              <a:rPr lang="id-ID" sz="2800" dirty="0"/>
            </a:br>
            <a:r>
              <a:rPr lang="id-ID" sz="2800" dirty="0"/>
              <a:t>kemampuan menggunakan</a:t>
            </a:r>
            <a:br>
              <a:rPr lang="id-ID" sz="2800" dirty="0"/>
            </a:br>
            <a:r>
              <a:rPr lang="id-ID" sz="2800" dirty="0"/>
              <a:t>pengalaman lampau yang</a:t>
            </a:r>
            <a:br>
              <a:rPr lang="id-ID" sz="2800" dirty="0"/>
            </a:br>
            <a:r>
              <a:rPr lang="id-ID" sz="2800" dirty="0"/>
              <a:t>mungkin melibatkan stimulus berbeda untuk menyelesaikan problem baru</a:t>
            </a:r>
          </a:p>
        </p:txBody>
      </p:sp>
      <p:pic>
        <p:nvPicPr>
          <p:cNvPr id="47106" name="Picture 2" descr="Hasil gambar untuk instink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64395"/>
            <a:ext cx="4214810" cy="3534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071954"/>
            <a:ext cx="8043890" cy="857250"/>
          </a:xfrm>
        </p:spPr>
        <p:txBody>
          <a:bodyPr/>
          <a:lstStyle/>
          <a:p>
            <a:r>
              <a:rPr lang="id-ID" sz="4000" dirty="0"/>
              <a:t>Bermain merupakan latihan perilaku</a:t>
            </a:r>
          </a:p>
        </p:txBody>
      </p:sp>
      <p:pic>
        <p:nvPicPr>
          <p:cNvPr id="48130" name="Picture 2" descr="Hasil gambar untuk harimau bermain"/>
          <p:cNvPicPr>
            <a:picLocks noChangeAspect="1" noChangeArrowheads="1"/>
          </p:cNvPicPr>
          <p:nvPr/>
        </p:nvPicPr>
        <p:blipFill>
          <a:blip r:embed="rId2"/>
          <a:srcRect r="13333" b="9420"/>
          <a:stretch>
            <a:fillRect/>
          </a:stretch>
        </p:blipFill>
        <p:spPr bwMode="auto">
          <a:xfrm>
            <a:off x="928662" y="321453"/>
            <a:ext cx="7358114" cy="3881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Perilaku Sosial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1673833"/>
            <a:ext cx="3214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/>
              <a:t>Setiap jenis</a:t>
            </a:r>
          </a:p>
          <a:p>
            <a:r>
              <a:rPr lang="id-ID" sz="3200" dirty="0"/>
              <a:t>interaksi antara 2 hewan/lbh</a:t>
            </a:r>
          </a:p>
          <a:p>
            <a:r>
              <a:rPr lang="id-ID" sz="3200" dirty="0"/>
              <a:t>umumnya dr</a:t>
            </a:r>
          </a:p>
          <a:p>
            <a:r>
              <a:rPr lang="id-ID" sz="3200" dirty="0"/>
              <a:t>species sama</a:t>
            </a:r>
          </a:p>
        </p:txBody>
      </p:sp>
      <p:sp>
        <p:nvSpPr>
          <p:cNvPr id="49154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02393"/>
            <a:ext cx="5638800" cy="282178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9156" name="Picture 4" descr="Hasil gambar untuk Perilaku Sosial hew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3011" y="1178709"/>
            <a:ext cx="5678146" cy="3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597681"/>
          </a:xfrm>
        </p:spPr>
        <p:txBody>
          <a:bodyPr/>
          <a:lstStyle/>
          <a:p>
            <a:pPr algn="ctr"/>
            <a:r>
              <a:rPr lang="id-ID" b="1" dirty="0"/>
              <a:t>Komunikasi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802" y="1131590"/>
            <a:ext cx="3143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/>
              <a:t>Hyla crucifer jantan</a:t>
            </a:r>
          </a:p>
          <a:p>
            <a:pPr algn="ctr"/>
            <a:r>
              <a:rPr lang="id-ID" sz="2400" dirty="0"/>
              <a:t>memanggil utk kawin</a:t>
            </a:r>
          </a:p>
        </p:txBody>
      </p:sp>
      <p:pic>
        <p:nvPicPr>
          <p:cNvPr id="50178" name="Picture 2" descr="Hasil gambar untuk Hyla crucif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2" y="1928808"/>
            <a:ext cx="4600606" cy="32146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00629" y="1285866"/>
            <a:ext cx="3849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/>
              <a:t>Simpanse memberi makan</a:t>
            </a:r>
          </a:p>
        </p:txBody>
      </p:sp>
      <p:pic>
        <p:nvPicPr>
          <p:cNvPr id="50180" name="Picture 4" descr="Hasil gambar untuk Simpanse memberi mak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66570"/>
            <a:ext cx="3429024" cy="3276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600" b="1" dirty="0"/>
              <a:t>Ritual Berpacaran (Courtship rituals)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116" y="1285866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/>
              <a:t>Frigata minor</a:t>
            </a:r>
          </a:p>
        </p:txBody>
      </p:sp>
      <p:pic>
        <p:nvPicPr>
          <p:cNvPr id="51202" name="Picture 2" descr="Hasil gambar untuk Fregata min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8073"/>
            <a:ext cx="4202058" cy="2678925"/>
          </a:xfrm>
          <a:prstGeom prst="rect">
            <a:avLst/>
          </a:prstGeom>
          <a:noFill/>
        </p:spPr>
      </p:pic>
      <p:pic>
        <p:nvPicPr>
          <p:cNvPr id="51204" name="Picture 4" descr="Gambar terk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908" y="1768073"/>
            <a:ext cx="4509092" cy="28055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475277" y="1314667"/>
            <a:ext cx="3002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/>
              <a:t>Egretta rufescens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62" y="205979"/>
            <a:ext cx="7467600" cy="857250"/>
          </a:xfrm>
        </p:spPr>
        <p:txBody>
          <a:bodyPr/>
          <a:lstStyle/>
          <a:p>
            <a:pPr algn="ctr"/>
            <a:r>
              <a:rPr lang="id-ID" sz="3200" dirty="0"/>
              <a:t>Merawat keturunannya memperbesar kemungkinan keturunannya survive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282" y="1203598"/>
            <a:ext cx="5072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Belostomatidae jantan</a:t>
            </a:r>
          </a:p>
          <a:p>
            <a:r>
              <a:rPr lang="id-ID" sz="2400" dirty="0"/>
              <a:t>membawa telur di punggung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2160" y="1410911"/>
            <a:ext cx="2483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/>
              <a:t>burung robin</a:t>
            </a:r>
          </a:p>
        </p:txBody>
      </p:sp>
      <p:pic>
        <p:nvPicPr>
          <p:cNvPr id="52226" name="Picture 2" descr="Hasil gambar untuk burung robin dan an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1" y="1982386"/>
            <a:ext cx="4476749" cy="3161114"/>
          </a:xfrm>
          <a:prstGeom prst="rect">
            <a:avLst/>
          </a:prstGeom>
          <a:noFill/>
        </p:spPr>
      </p:pic>
      <p:pic>
        <p:nvPicPr>
          <p:cNvPr id="52228" name="Picture 4" descr="Hasil gambar untuk Belostomatid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2386"/>
            <a:ext cx="4357686" cy="3161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982387"/>
            <a:ext cx="7467600" cy="857250"/>
          </a:xfrm>
        </p:spPr>
        <p:txBody>
          <a:bodyPr/>
          <a:lstStyle/>
          <a:p>
            <a:pPr algn="ctr"/>
            <a:r>
              <a:rPr lang="id-ID" sz="5400" b="1" dirty="0"/>
              <a:t>TERIMA 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7474"/>
            <a:ext cx="8229600" cy="857250"/>
          </a:xfrm>
        </p:spPr>
        <p:txBody>
          <a:bodyPr/>
          <a:lstStyle/>
          <a:p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JENIS GERAK TUMBUHAN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479417"/>
              </p:ext>
            </p:extLst>
          </p:nvPr>
        </p:nvGraphicFramePr>
        <p:xfrm>
          <a:off x="395536" y="1653649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79639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Berdasarkan </a:t>
            </a:r>
            <a:r>
              <a:rPr lang="id-ID" sz="2400" dirty="0">
                <a:latin typeface="Calibri" panose="020F0502020204030204" pitchFamily="34" charset="0"/>
                <a:cs typeface="Calibri" panose="020F0502020204030204" pitchFamily="34" charset="0"/>
              </a:rPr>
              <a:t>asal</a:t>
            </a: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 rangsangannya, gerak pada tumbuhan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bedakan menjadi :</a:t>
            </a:r>
            <a:endParaRPr lang="id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3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399" y="2571750"/>
            <a:ext cx="4915853" cy="2431611"/>
          </a:xfrm>
        </p:spPr>
        <p:txBody>
          <a:bodyPr>
            <a:normAutofit/>
          </a:bodyPr>
          <a:lstStyle/>
          <a:p>
            <a:pPr marL="36512" indent="0">
              <a:buNone/>
            </a:pPr>
            <a:r>
              <a:rPr lang="id-ID" sz="2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isebabkan karena perbedaan sel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dalam melepaskan</a:t>
            </a:r>
            <a:r>
              <a:rPr lang="id-ID" sz="2000" dirty="0">
                <a:latin typeface="Calibri" panose="020F0502020204030204" pitchFamily="34" charset="0"/>
                <a:cs typeface="Calibri" panose="020F0502020204030204" pitchFamily="34" charset="0"/>
              </a:rPr>
              <a:t> kadar air</a:t>
            </a:r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ya..</a:t>
            </a:r>
          </a:p>
          <a:p>
            <a:pPr marL="3651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36512" indent="0">
              <a:buNone/>
            </a:pPr>
            <a:r>
              <a:rPr lang="id-ID" sz="2000" dirty="0">
                <a:latin typeface="Calibri" panose="020F0502020204030204" pitchFamily="34" charset="0"/>
                <a:cs typeface="Calibri" panose="020F0502020204030204" pitchFamily="34" charset="0"/>
              </a:rPr>
              <a:t>Contohnya pada pecahnya kulit buah polong-polongan  untuk melepaskan bijinya.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11889"/>
            <a:ext cx="2336799" cy="2215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4A7F0B6-5585-4184-A0A5-6CBF3CEF29A8}"/>
              </a:ext>
            </a:extLst>
          </p:cNvPr>
          <p:cNvSpPr/>
          <p:nvPr/>
        </p:nvSpPr>
        <p:spPr>
          <a:xfrm>
            <a:off x="615021" y="2636003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D51B0AB-F9D3-4D7B-8050-200A3EE29A28}"/>
              </a:ext>
            </a:extLst>
          </p:cNvPr>
          <p:cNvSpPr/>
          <p:nvPr/>
        </p:nvSpPr>
        <p:spPr>
          <a:xfrm>
            <a:off x="566359" y="3675666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33DF63-1D6D-40E4-9FE6-B62B97847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02991" y="140139"/>
            <a:ext cx="3277495" cy="2215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319603-FD24-486B-A7E6-6F3159C129E4}"/>
              </a:ext>
            </a:extLst>
          </p:cNvPr>
          <p:cNvSpPr/>
          <p:nvPr/>
        </p:nvSpPr>
        <p:spPr>
          <a:xfrm rot="10800000" flipV="1">
            <a:off x="0" y="1497910"/>
            <a:ext cx="5040560" cy="883839"/>
          </a:xfrm>
          <a:custGeom>
            <a:avLst/>
            <a:gdLst>
              <a:gd name="connsiteX0" fmla="*/ 6267450 w 6267450"/>
              <a:gd name="connsiteY0" fmla="*/ 883839 h 883839"/>
              <a:gd name="connsiteX1" fmla="*/ 0 w 6267450"/>
              <a:gd name="connsiteY1" fmla="*/ 883839 h 883839"/>
              <a:gd name="connsiteX2" fmla="*/ 220960 w 6267450"/>
              <a:gd name="connsiteY2" fmla="*/ 0 h 883839"/>
              <a:gd name="connsiteX3" fmla="*/ 6267450 w 6267450"/>
              <a:gd name="connsiteY3" fmla="*/ 0 h 8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450" h="883839">
                <a:moveTo>
                  <a:pt x="6267450" y="883839"/>
                </a:moveTo>
                <a:lnTo>
                  <a:pt x="0" y="883839"/>
                </a:lnTo>
                <a:lnTo>
                  <a:pt x="220960" y="0"/>
                </a:lnTo>
                <a:lnTo>
                  <a:pt x="6267450" y="0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80" y="1508415"/>
            <a:ext cx="4258816" cy="857250"/>
          </a:xfrm>
        </p:spPr>
        <p:txBody>
          <a:bodyPr>
            <a:normAutofit/>
          </a:bodyPr>
          <a:lstStyle/>
          <a:p>
            <a:pPr algn="l"/>
            <a:r>
              <a:rPr lang="x-none" sz="4000" b="1" dirty="0">
                <a:latin typeface="Abadi" panose="020B0604020202020204" pitchFamily="34" charset="0"/>
                <a:cs typeface="Calibri" panose="020F0502020204030204" pitchFamily="34" charset="0"/>
              </a:rPr>
              <a:t>Gerak Higroskopis</a:t>
            </a:r>
            <a:endParaRPr lang="id-ID" sz="4000" b="1" dirty="0">
              <a:latin typeface="Abadi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0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06FA91-A41C-43B6-BA61-BC64CD8C1ABE}"/>
              </a:ext>
            </a:extLst>
          </p:cNvPr>
          <p:cNvSpPr/>
          <p:nvPr/>
        </p:nvSpPr>
        <p:spPr>
          <a:xfrm flipV="1">
            <a:off x="4103440" y="247851"/>
            <a:ext cx="5040560" cy="883839"/>
          </a:xfrm>
          <a:custGeom>
            <a:avLst/>
            <a:gdLst>
              <a:gd name="connsiteX0" fmla="*/ 6267450 w 6267450"/>
              <a:gd name="connsiteY0" fmla="*/ 883839 h 883839"/>
              <a:gd name="connsiteX1" fmla="*/ 0 w 6267450"/>
              <a:gd name="connsiteY1" fmla="*/ 883839 h 883839"/>
              <a:gd name="connsiteX2" fmla="*/ 220960 w 6267450"/>
              <a:gd name="connsiteY2" fmla="*/ 0 h 883839"/>
              <a:gd name="connsiteX3" fmla="*/ 6267450 w 6267450"/>
              <a:gd name="connsiteY3" fmla="*/ 0 h 8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450" h="883839">
                <a:moveTo>
                  <a:pt x="6267450" y="883839"/>
                </a:moveTo>
                <a:lnTo>
                  <a:pt x="0" y="883839"/>
                </a:lnTo>
                <a:lnTo>
                  <a:pt x="220960" y="0"/>
                </a:lnTo>
                <a:lnTo>
                  <a:pt x="6267450" y="0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928" y="261145"/>
            <a:ext cx="3939208" cy="857250"/>
          </a:xfrm>
        </p:spPr>
        <p:txBody>
          <a:bodyPr>
            <a:normAutofit/>
          </a:bodyPr>
          <a:lstStyle/>
          <a:p>
            <a:pPr lvl="0" algn="r"/>
            <a:r>
              <a:rPr lang="x-none" sz="4000" b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erak</a:t>
            </a:r>
            <a:r>
              <a:rPr lang="x-none" sz="4000" b="1" dirty="0"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tionom</a:t>
            </a:r>
            <a:endParaRPr lang="id-ID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059239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581201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077233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Gerak bagian tumbuhan yang arah geraknya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dipengaruhi oleh arah datangnya rangsangan.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463A5B3-21EF-4B21-AF63-6236D018117C}"/>
              </a:ext>
            </a:extLst>
          </p:cNvPr>
          <p:cNvSpPr/>
          <p:nvPr/>
        </p:nvSpPr>
        <p:spPr>
          <a:xfrm>
            <a:off x="1064018" y="2214673"/>
            <a:ext cx="2376264" cy="1024663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HIDROTROPISME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A2D8DA0-69F4-4F59-9D2C-A5AD7E66BE5C}"/>
              </a:ext>
            </a:extLst>
          </p:cNvPr>
          <p:cNvSpPr/>
          <p:nvPr/>
        </p:nvSpPr>
        <p:spPr>
          <a:xfrm>
            <a:off x="3275856" y="2787774"/>
            <a:ext cx="2376264" cy="1024663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GEOTROPISME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08ABE1A-B5CD-4B53-A36D-20037A034C5B}"/>
              </a:ext>
            </a:extLst>
          </p:cNvPr>
          <p:cNvSpPr/>
          <p:nvPr/>
        </p:nvSpPr>
        <p:spPr>
          <a:xfrm>
            <a:off x="5508104" y="2214672"/>
            <a:ext cx="2376264" cy="1024663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FOTOTROPISME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D8E985D-067D-4549-A265-583C2BC998DF}"/>
              </a:ext>
            </a:extLst>
          </p:cNvPr>
          <p:cNvSpPr/>
          <p:nvPr/>
        </p:nvSpPr>
        <p:spPr>
          <a:xfrm>
            <a:off x="1050793" y="3358799"/>
            <a:ext cx="2376264" cy="1024663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KEMOTROPISME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7A8825F-1D46-4EB4-8FB1-05136FE30464}"/>
              </a:ext>
            </a:extLst>
          </p:cNvPr>
          <p:cNvSpPr/>
          <p:nvPr/>
        </p:nvSpPr>
        <p:spPr>
          <a:xfrm>
            <a:off x="5508104" y="3337396"/>
            <a:ext cx="2376264" cy="1024663"/>
          </a:xfrm>
          <a:prstGeom prst="hexagon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TIGMOTROPISME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C2982A-F486-402C-AA58-6477E77CAEA2}"/>
              </a:ext>
            </a:extLst>
          </p:cNvPr>
          <p:cNvSpPr txBox="1">
            <a:spLocks/>
          </p:cNvSpPr>
          <p:nvPr/>
        </p:nvSpPr>
        <p:spPr bwMode="auto">
          <a:xfrm>
            <a:off x="5508104" y="195486"/>
            <a:ext cx="2880320" cy="108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id-ID" sz="4000" dirty="0">
                <a:latin typeface="Calibri" panose="020F0502020204030204" pitchFamily="34" charset="0"/>
                <a:cs typeface="Calibri" panose="020F0502020204030204" pitchFamily="34" charset="0"/>
              </a:rPr>
              <a:t>Etionom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d-ID" sz="4000" b="1" dirty="0">
                <a:latin typeface="Calibri" panose="020F0502020204030204" pitchFamily="34" charset="0"/>
                <a:cs typeface="Calibri" panose="020F0502020204030204" pitchFamily="34" charset="0"/>
              </a:rPr>
              <a:t>Tropisme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47B7CD-6218-4BD0-9FF0-68C651911CD7}"/>
              </a:ext>
            </a:extLst>
          </p:cNvPr>
          <p:cNvSpPr/>
          <p:nvPr/>
        </p:nvSpPr>
        <p:spPr>
          <a:xfrm flipV="1">
            <a:off x="5435080" y="1240010"/>
            <a:ext cx="3708920" cy="172152"/>
          </a:xfrm>
          <a:custGeom>
            <a:avLst/>
            <a:gdLst>
              <a:gd name="connsiteX0" fmla="*/ 6267450 w 6267450"/>
              <a:gd name="connsiteY0" fmla="*/ 883839 h 883839"/>
              <a:gd name="connsiteX1" fmla="*/ 0 w 6267450"/>
              <a:gd name="connsiteY1" fmla="*/ 883839 h 883839"/>
              <a:gd name="connsiteX2" fmla="*/ 220960 w 6267450"/>
              <a:gd name="connsiteY2" fmla="*/ 0 h 883839"/>
              <a:gd name="connsiteX3" fmla="*/ 6267450 w 6267450"/>
              <a:gd name="connsiteY3" fmla="*/ 0 h 8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450" h="883839">
                <a:moveTo>
                  <a:pt x="6267450" y="883839"/>
                </a:moveTo>
                <a:lnTo>
                  <a:pt x="0" y="883839"/>
                </a:lnTo>
                <a:lnTo>
                  <a:pt x="220960" y="0"/>
                </a:lnTo>
                <a:lnTo>
                  <a:pt x="6267450" y="0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47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1468140"/>
            <a:ext cx="6696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dirty="0"/>
              <a:t>Gerak tumbuhan yang arahnya tidak dipengaruhi oleh arah datangnya rangsangan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DBEFC4-CDDB-4930-AF7A-421AE570FCD2}"/>
              </a:ext>
            </a:extLst>
          </p:cNvPr>
          <p:cNvSpPr/>
          <p:nvPr/>
        </p:nvSpPr>
        <p:spPr>
          <a:xfrm flipV="1">
            <a:off x="5436096" y="1295988"/>
            <a:ext cx="3708920" cy="172152"/>
          </a:xfrm>
          <a:custGeom>
            <a:avLst/>
            <a:gdLst>
              <a:gd name="connsiteX0" fmla="*/ 6267450 w 6267450"/>
              <a:gd name="connsiteY0" fmla="*/ 883839 h 883839"/>
              <a:gd name="connsiteX1" fmla="*/ 0 w 6267450"/>
              <a:gd name="connsiteY1" fmla="*/ 883839 h 883839"/>
              <a:gd name="connsiteX2" fmla="*/ 220960 w 6267450"/>
              <a:gd name="connsiteY2" fmla="*/ 0 h 883839"/>
              <a:gd name="connsiteX3" fmla="*/ 6267450 w 6267450"/>
              <a:gd name="connsiteY3" fmla="*/ 0 h 8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450" h="883839">
                <a:moveTo>
                  <a:pt x="6267450" y="883839"/>
                </a:moveTo>
                <a:lnTo>
                  <a:pt x="0" y="883839"/>
                </a:lnTo>
                <a:lnTo>
                  <a:pt x="220960" y="0"/>
                </a:lnTo>
                <a:lnTo>
                  <a:pt x="6267450" y="0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79A558-C046-4AF8-B9FF-F7414BDB8FB3}"/>
              </a:ext>
            </a:extLst>
          </p:cNvPr>
          <p:cNvSpPr/>
          <p:nvPr/>
        </p:nvSpPr>
        <p:spPr>
          <a:xfrm>
            <a:off x="6876256" y="95659"/>
            <a:ext cx="2157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>
                <a:latin typeface="Calibri" panose="020F0502020204030204" pitchFamily="34" charset="0"/>
                <a:cs typeface="Calibri" panose="020F0502020204030204" pitchFamily="34" charset="0"/>
              </a:rPr>
              <a:t>Etionom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Nasti</a:t>
            </a:r>
            <a:endParaRPr lang="id-ID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3B99F3-EC06-4F33-9CC5-CFE85887CE93}"/>
              </a:ext>
            </a:extLst>
          </p:cNvPr>
          <p:cNvSpPr/>
          <p:nvPr/>
        </p:nvSpPr>
        <p:spPr>
          <a:xfrm>
            <a:off x="827584" y="2244378"/>
            <a:ext cx="2448272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FOTONASTI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5C9B33-5873-4D0C-9EB7-B8B78CD2F202}"/>
              </a:ext>
            </a:extLst>
          </p:cNvPr>
          <p:cNvSpPr/>
          <p:nvPr/>
        </p:nvSpPr>
        <p:spPr>
          <a:xfrm>
            <a:off x="3382797" y="2712430"/>
            <a:ext cx="2448272" cy="936104"/>
          </a:xfrm>
          <a:prstGeom prst="roundRect">
            <a:avLst/>
          </a:prstGeom>
          <a:solidFill>
            <a:srgbClr val="EFE74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NIKTINASTI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4C0688-5C84-4502-9976-2EFCC0BC4460}"/>
              </a:ext>
            </a:extLst>
          </p:cNvPr>
          <p:cNvSpPr/>
          <p:nvPr/>
        </p:nvSpPr>
        <p:spPr>
          <a:xfrm>
            <a:off x="5940152" y="2211710"/>
            <a:ext cx="2448272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TIGMONASTI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74A6A2-27D1-4561-B6A2-019584DC1F8F}"/>
              </a:ext>
            </a:extLst>
          </p:cNvPr>
          <p:cNvSpPr/>
          <p:nvPr/>
        </p:nvSpPr>
        <p:spPr>
          <a:xfrm>
            <a:off x="827584" y="3291830"/>
            <a:ext cx="2448272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TERMONASTI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3ABDFF-9244-4638-96FE-BC74F1A2E9E6}"/>
              </a:ext>
            </a:extLst>
          </p:cNvPr>
          <p:cNvSpPr/>
          <p:nvPr/>
        </p:nvSpPr>
        <p:spPr>
          <a:xfrm>
            <a:off x="3395134" y="3728502"/>
            <a:ext cx="2448272" cy="93610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HAPTONASTI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33D031-F4CB-45F0-8B78-FDA6ED6D07A0}"/>
              </a:ext>
            </a:extLst>
          </p:cNvPr>
          <p:cNvSpPr/>
          <p:nvPr/>
        </p:nvSpPr>
        <p:spPr>
          <a:xfrm>
            <a:off x="5915589" y="3219822"/>
            <a:ext cx="2448272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NASTI KOMPLEKS</a:t>
            </a:r>
          </a:p>
        </p:txBody>
      </p:sp>
    </p:spTree>
    <p:extLst>
      <p:ext uri="{BB962C8B-B14F-4D97-AF65-F5344CB8AC3E}">
        <p14:creationId xmlns:p14="http://schemas.microsoft.com/office/powerpoint/2010/main" val="68420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x-none" sz="4000" b="1"/>
              <a:t>Gerak Endonom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601"/>
            <a:ext cx="8291264" cy="2160240"/>
          </a:xfrm>
        </p:spPr>
        <p:txBody>
          <a:bodyPr>
            <a:normAutofit fontScale="92500" lnSpcReduction="20000"/>
          </a:bodyPr>
          <a:lstStyle/>
          <a:p>
            <a:r>
              <a:rPr lang="x-none" sz="2400"/>
              <a:t>Gerak endonom adalah gerak yang belum/tidak diketahui sebabnya. Oleh karena itu diduga disebabkan oleh rangsangan yang berasal dari dalam tubuh tumbuhan itu sendiri. </a:t>
            </a:r>
          </a:p>
          <a:p>
            <a:r>
              <a:rPr lang="x-none" sz="2400"/>
              <a:t>Dengan kata lain, gerak  autonom adalah gerak yang tidak disebabkan oleh rangsangan dari luar. Misalnya pada aliran plasma sel.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471738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785786" y="1923678"/>
            <a:ext cx="7572428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algn="ctr">
              <a:buNone/>
            </a:pPr>
            <a:r>
              <a:rPr lang="id-ID" sz="4400" b="1" dirty="0">
                <a:solidFill>
                  <a:schemeClr val="bg1"/>
                </a:solidFill>
              </a:rPr>
              <a:t>Perilaku </a:t>
            </a:r>
            <a:r>
              <a:rPr lang="en-US" sz="4400" b="1" dirty="0" err="1">
                <a:solidFill>
                  <a:schemeClr val="bg1"/>
                </a:solidFill>
              </a:rPr>
              <a:t>Hewan</a:t>
            </a:r>
            <a:endParaRPr lang="id-ID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778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1875</TotalTime>
  <Words>490</Words>
  <Application>Microsoft Office PowerPoint</Application>
  <PresentationFormat>On-screen Show (16:9)</PresentationFormat>
  <Paragraphs>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Abadi</vt:lpstr>
      <vt:lpstr>Arial</vt:lpstr>
      <vt:lpstr>BigNoodleTitling</vt:lpstr>
      <vt:lpstr>Calibri</vt:lpstr>
      <vt:lpstr>Courier New</vt:lpstr>
      <vt:lpstr>Franklin Gothic Book</vt:lpstr>
      <vt:lpstr>Wingdings 2</vt:lpstr>
      <vt:lpstr>Technic</vt:lpstr>
      <vt:lpstr>PowerPoint Presentation</vt:lpstr>
      <vt:lpstr>PERILAKU HEWAN </vt:lpstr>
      <vt:lpstr>JENIS GERAK TUMBUHAN</vt:lpstr>
      <vt:lpstr>Gerak Higroskopis</vt:lpstr>
      <vt:lpstr>Gerak Etionom</vt:lpstr>
      <vt:lpstr>PowerPoint Presentation</vt:lpstr>
      <vt:lpstr>PowerPoint Presentation</vt:lpstr>
      <vt:lpstr>Gerak Endonom</vt:lpstr>
      <vt:lpstr>PowerPoint Presentation</vt:lpstr>
      <vt:lpstr>Perilaku</vt:lpstr>
      <vt:lpstr>PowerPoint Presentation</vt:lpstr>
      <vt:lpstr>PowerPoint Presentation</vt:lpstr>
      <vt:lpstr>Pola aksi yg tetap (fixed action pattern, FAP) = suatu urutan tindakan perilaku yang pada dasarnya tidak dapat diubah dan umumnya dilakukan smp selesai, jika sudah dimulai.</vt:lpstr>
      <vt:lpstr>FAP dipicu oleh stimulus sinyal (sign stimulus)  Contoh: ikan stickleback jantan Menyerang jantan lain yang memasuki wilayahnya Stimulus: warna merah pada bagian perut</vt:lpstr>
      <vt:lpstr>Pembelajaran (learning)= modifikasi (perubahan) perilaku sebagai akibat dari pengalaman spesifik.  Contoh: habituasi; penanaman (imprinting); pengkondisian klasik (classical conditioning); pengkondisian operan (operant conditioning); insight learning; bermain  Pembelajaran versus pendewasaan (maturation) Perilaku bisa berubah karena perubahan-perubahan perkembangan yg terus menerus pada sistem neuromuskuler, suatu proses =pendewasaan Contoh: burung belajar terbang</vt:lpstr>
      <vt:lpstr>HABITUS  Suatu jenis pembelajaran sangat sederhana yang melibatkan hilangnya responsivitas terhadap stimulus yang mengirimkan sedikit/tdk sama sekali informasi  Hewan belajar mengabaikan stimulus yg berulang-ulang, tidak relevan dimana mereka tidak mendapatkan hadiah ataupun hukuman  Contoh: gajah di taman safari</vt:lpstr>
      <vt:lpstr>Penanaman (imprinting)   Pembelajaran yang terbatas pada suatu waktu tertentu pada seekor hewan dan pada umumnya tidak dapat balik (irreversibel)  Dibedakan oleh suatu periode kritis (critical period) =suatu fase terbatas dalam perkembangan ketika pembelajaran perilaku tertentu dapat berlangsung (bbrp jam/hari setelah kelahiran) Contoh: percobaan Konrad Lorenz</vt:lpstr>
      <vt:lpstr>Pengkondisian klasik (classical conditioning)   Pembelajaran untuk mengasosiasikan suatu stimulus apa saja dengan suatu hukuman/hadiah  asosiasi dibentuk antara beberapa fungsi tubuh normal dan stimulus baru  Contoh: Percobaan Ivan Pavlov</vt:lpstr>
      <vt:lpstr>Pengkondisian operan (operant conditioning)   Pembelajaran sistem coba-coba (trial &amp; error learning)  Belajar mengasosiasikan salah satu dari perilakunya dengan suatu hadiah atau hukuman dan kemudian cenderung mengulangi atau menghindari perilaku tersebut. Contoh: Perilaku anak pelican</vt:lpstr>
      <vt:lpstr>Insight  Kemampuan menyelesaikan suatu masalah  kemampuan menggunakan pengalaman lampau yang mungkin melibatkan stimulus berbeda untuk menyelesaikan problem baru</vt:lpstr>
      <vt:lpstr>Bermain merupakan latihan perilaku</vt:lpstr>
      <vt:lpstr>Perilaku Sosial</vt:lpstr>
      <vt:lpstr>Komunikasi</vt:lpstr>
      <vt:lpstr>Ritual Berpacaran (Courtship rituals)</vt:lpstr>
      <vt:lpstr>Merawat keturunannya memperbesar kemungkinan keturunannya survive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adaptasi</dc:title>
  <dc:creator>user</dc:creator>
  <cp:lastModifiedBy>Muhammad Fikri</cp:lastModifiedBy>
  <cp:revision>119</cp:revision>
  <dcterms:created xsi:type="dcterms:W3CDTF">2011-03-10T21:30:02Z</dcterms:created>
  <dcterms:modified xsi:type="dcterms:W3CDTF">2019-10-25T15:28:53Z</dcterms:modified>
</cp:coreProperties>
</file>