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5" r:id="rId16"/>
    <p:sldId id="270" r:id="rId17"/>
    <p:sldId id="272" r:id="rId18"/>
    <p:sldId id="273" r:id="rId19"/>
    <p:sldId id="274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D00776-7156-4213-9C98-842C2FEF19C9}" type="datetimeFigureOut">
              <a:rPr lang="en-US" smtClean="0"/>
              <a:t>10/26/2019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B4B7D-CFD9-4D1B-8585-04A56CC8A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335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B4B7D-CFD9-4D1B-8585-04A56CC8AD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591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0120E-3DA3-46E7-B28D-811C46DD03F1}" type="datetimeFigureOut">
              <a:rPr lang="en-US" smtClean="0"/>
              <a:t>10/26/2019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88C20-6905-4266-8554-7EEE2DB60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99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0120E-3DA3-46E7-B28D-811C46DD03F1}" type="datetimeFigureOut">
              <a:rPr lang="en-US" smtClean="0"/>
              <a:t>10/26/2019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88C20-6905-4266-8554-7EEE2DB60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99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0120E-3DA3-46E7-B28D-811C46DD03F1}" type="datetimeFigureOut">
              <a:rPr lang="en-US" smtClean="0"/>
              <a:t>10/26/2019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88C20-6905-4266-8554-7EEE2DB6041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34287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0120E-3DA3-46E7-B28D-811C46DD03F1}" type="datetimeFigureOut">
              <a:rPr lang="en-US" smtClean="0"/>
              <a:t>10/26/2019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88C20-6905-4266-8554-7EEE2DB60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298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0120E-3DA3-46E7-B28D-811C46DD03F1}" type="datetimeFigureOut">
              <a:rPr lang="en-US" smtClean="0"/>
              <a:t>10/26/2019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88C20-6905-4266-8554-7EEE2DB6041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56032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0120E-3DA3-46E7-B28D-811C46DD03F1}" type="datetimeFigureOut">
              <a:rPr lang="en-US" smtClean="0"/>
              <a:t>10/26/2019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88C20-6905-4266-8554-7EEE2DB60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50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0120E-3DA3-46E7-B28D-811C46DD03F1}" type="datetimeFigureOut">
              <a:rPr lang="en-US" smtClean="0"/>
              <a:t>10/26/2019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88C20-6905-4266-8554-7EEE2DB60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889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0120E-3DA3-46E7-B28D-811C46DD03F1}" type="datetimeFigureOut">
              <a:rPr lang="en-US" smtClean="0"/>
              <a:t>10/26/2019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88C20-6905-4266-8554-7EEE2DB60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714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0120E-3DA3-46E7-B28D-811C46DD03F1}" type="datetimeFigureOut">
              <a:rPr lang="en-US" smtClean="0"/>
              <a:t>10/26/2019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88C20-6905-4266-8554-7EEE2DB60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05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0120E-3DA3-46E7-B28D-811C46DD03F1}" type="datetimeFigureOut">
              <a:rPr lang="en-US" smtClean="0"/>
              <a:t>10/26/2019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88C20-6905-4266-8554-7EEE2DB60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196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0120E-3DA3-46E7-B28D-811C46DD03F1}" type="datetimeFigureOut">
              <a:rPr lang="en-US" smtClean="0"/>
              <a:t>10/26/2019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88C20-6905-4266-8554-7EEE2DB60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56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0120E-3DA3-46E7-B28D-811C46DD03F1}" type="datetimeFigureOut">
              <a:rPr lang="en-US" smtClean="0"/>
              <a:t>10/26/2019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88C20-6905-4266-8554-7EEE2DB60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79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0120E-3DA3-46E7-B28D-811C46DD03F1}" type="datetimeFigureOut">
              <a:rPr lang="en-US" smtClean="0"/>
              <a:t>10/26/2019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88C20-6905-4266-8554-7EEE2DB60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449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0120E-3DA3-46E7-B28D-811C46DD03F1}" type="datetimeFigureOut">
              <a:rPr lang="en-US" smtClean="0"/>
              <a:t>10/26/2019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88C20-6905-4266-8554-7EEE2DB60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494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0120E-3DA3-46E7-B28D-811C46DD03F1}" type="datetimeFigureOut">
              <a:rPr lang="en-US" smtClean="0"/>
              <a:t>10/26/2019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88C20-6905-4266-8554-7EEE2DB60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863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88C20-6905-4266-8554-7EEE2DB6041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0120E-3DA3-46E7-B28D-811C46DD03F1}" type="datetimeFigureOut">
              <a:rPr lang="en-US" smtClean="0"/>
              <a:t>10/26/2019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961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0120E-3DA3-46E7-B28D-811C46DD03F1}" type="datetimeFigureOut">
              <a:rPr lang="en-US" smtClean="0"/>
              <a:t>10/26/2019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7188C20-6905-4266-8554-7EEE2DB60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289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microsoft.com/office/2007/relationships/hdphoto" Target="../media/hdphoto6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microsoft.com/office/2007/relationships/hdphoto" Target="../media/hdphoto8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microsoft.com/office/2007/relationships/hdphoto" Target="../media/hdphoto11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0.jpg"/><Relationship Id="rId7" Type="http://schemas.microsoft.com/office/2007/relationships/hdphoto" Target="../media/hdphoto5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3.wdp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9376" y="1757492"/>
            <a:ext cx="1127448" cy="787175"/>
          </a:xfrm>
          <a:solidFill>
            <a:schemeClr val="accent2">
              <a:lumMod val="75000"/>
            </a:schemeClr>
          </a:solidFill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Biologi</a:t>
            </a:r>
            <a:endParaRPr lang="en-US" sz="2200" dirty="0">
              <a:solidFill>
                <a:schemeClr val="bg1"/>
              </a:solidFill>
            </a:endParaRPr>
          </a:p>
          <a:p>
            <a:pPr algn="ctr"/>
            <a:r>
              <a:rPr lang="en-US" sz="2200" dirty="0">
                <a:solidFill>
                  <a:schemeClr val="bg1"/>
                </a:solidFill>
              </a:rPr>
              <a:t>02kb02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81E24A5-9107-43A8-956E-D41CB7C440A3}"/>
              </a:ext>
            </a:extLst>
          </p:cNvPr>
          <p:cNvGrpSpPr/>
          <p:nvPr/>
        </p:nvGrpSpPr>
        <p:grpSpPr>
          <a:xfrm>
            <a:off x="1127448" y="2780934"/>
            <a:ext cx="9588986" cy="1775842"/>
            <a:chOff x="700702" y="2922136"/>
            <a:chExt cx="9588986" cy="1271791"/>
          </a:xfrm>
        </p:grpSpPr>
        <p:pic>
          <p:nvPicPr>
            <p:cNvPr id="5" name="Picture 2" descr="D:\BIOLOGI DOC\Anatomy plant\Plant Anatomy 10\anat1281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" t="-1053" r="3090" b="18936"/>
            <a:stretch/>
          </p:blipFill>
          <p:spPr bwMode="auto">
            <a:xfrm rot="10800000">
              <a:off x="2495599" y="2922136"/>
              <a:ext cx="2001749" cy="1271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5645" y="2922136"/>
              <a:ext cx="2439206" cy="126512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</p:pic>
        <p:pic>
          <p:nvPicPr>
            <p:cNvPr id="18" name="Picture 4" descr="CastaliaLeafWide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7536" y="2922136"/>
              <a:ext cx="1800752" cy="12569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8" descr="stomata membuka.JPG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702" y="2922137"/>
              <a:ext cx="1733991" cy="1164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60" t="23812" r="58862" b="19050"/>
            <a:stretch/>
          </p:blipFill>
          <p:spPr>
            <a:xfrm>
              <a:off x="8688288" y="2988190"/>
              <a:ext cx="1601400" cy="1124852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0D6A1F4-3C62-4E90-B951-405C513B78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68696" y="161674"/>
            <a:ext cx="2186610" cy="154586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6ECB859-2326-4B99-97ED-BC6548432F4F}"/>
              </a:ext>
            </a:extLst>
          </p:cNvPr>
          <p:cNvGrpSpPr/>
          <p:nvPr/>
        </p:nvGrpSpPr>
        <p:grpSpPr>
          <a:xfrm>
            <a:off x="911424" y="5169118"/>
            <a:ext cx="10145175" cy="1009774"/>
            <a:chOff x="1055440" y="5097942"/>
            <a:chExt cx="10145175" cy="1009774"/>
          </a:xfrm>
        </p:grpSpPr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7201ABAF-3380-4602-9B46-8D885196E852}"/>
                </a:ext>
              </a:extLst>
            </p:cNvPr>
            <p:cNvSpPr/>
            <p:nvPr/>
          </p:nvSpPr>
          <p:spPr>
            <a:xfrm>
              <a:off x="1055440" y="5097942"/>
              <a:ext cx="3024336" cy="1009774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Berlin Sans FB" panose="020E0602020502020306" pitchFamily="34" charset="0"/>
                </a:rPr>
                <a:t>JARINGAN</a:t>
              </a:r>
              <a:endParaRPr lang="en-US" sz="2800" dirty="0"/>
            </a:p>
          </p:txBody>
        </p:sp>
        <p:sp>
          <p:nvSpPr>
            <p:cNvPr id="24" name="Arrow: Chevron 23">
              <a:extLst>
                <a:ext uri="{FF2B5EF4-FFF2-40B4-BE49-F238E27FC236}">
                  <a16:creationId xmlns:a16="http://schemas.microsoft.com/office/drawing/2014/main" id="{550F5F44-9215-40FC-8042-B981F4B8DB5B}"/>
                </a:ext>
              </a:extLst>
            </p:cNvPr>
            <p:cNvSpPr/>
            <p:nvPr/>
          </p:nvSpPr>
          <p:spPr>
            <a:xfrm>
              <a:off x="4013095" y="5097942"/>
              <a:ext cx="3024336" cy="1009774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Berlin Sans FB" panose="020E0602020502020306" pitchFamily="34" charset="0"/>
                </a:rPr>
                <a:t>ORGAN</a:t>
              </a:r>
              <a:endParaRPr lang="en-US" sz="2800" dirty="0"/>
            </a:p>
          </p:txBody>
        </p:sp>
        <p:sp>
          <p:nvSpPr>
            <p:cNvPr id="25" name="Arrow: Chevron 24">
              <a:extLst>
                <a:ext uri="{FF2B5EF4-FFF2-40B4-BE49-F238E27FC236}">
                  <a16:creationId xmlns:a16="http://schemas.microsoft.com/office/drawing/2014/main" id="{0B6EF9F6-F947-4C78-8E3D-F9961EA8085E}"/>
                </a:ext>
              </a:extLst>
            </p:cNvPr>
            <p:cNvSpPr/>
            <p:nvPr/>
          </p:nvSpPr>
          <p:spPr>
            <a:xfrm>
              <a:off x="7029453" y="5097942"/>
              <a:ext cx="4171162" cy="1009774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Berlin Sans FB" panose="020E0602020502020306" pitchFamily="34" charset="0"/>
                </a:rPr>
                <a:t>PROSES FISIOLOGI TUMBUHAN</a:t>
              </a:r>
              <a:endParaRPr lang="en-US" sz="2800" dirty="0"/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441A8EB-2997-4783-93B4-473DAEFF19FC}"/>
              </a:ext>
            </a:extLst>
          </p:cNvPr>
          <p:cNvCxnSpPr>
            <a:cxnSpLocks/>
          </p:cNvCxnSpPr>
          <p:nvPr/>
        </p:nvCxnSpPr>
        <p:spPr>
          <a:xfrm>
            <a:off x="839416" y="2708920"/>
            <a:ext cx="98770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B59B010-1AEE-4640-A086-482B444A6F6E}"/>
              </a:ext>
            </a:extLst>
          </p:cNvPr>
          <p:cNvCxnSpPr>
            <a:cxnSpLocks/>
          </p:cNvCxnSpPr>
          <p:nvPr/>
        </p:nvCxnSpPr>
        <p:spPr>
          <a:xfrm>
            <a:off x="839416" y="4509120"/>
            <a:ext cx="96490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2429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5482" y="0"/>
            <a:ext cx="4536504" cy="1080120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dirty="0" err="1"/>
              <a:t>Jaringan</a:t>
            </a:r>
            <a:r>
              <a:rPr lang="en-US" dirty="0"/>
              <a:t> </a:t>
            </a:r>
            <a:r>
              <a:rPr lang="en-US" dirty="0" err="1"/>
              <a:t>Pengangkut</a:t>
            </a:r>
            <a:br>
              <a:rPr lang="en-US" dirty="0"/>
            </a:br>
            <a:r>
              <a:rPr lang="en-US" sz="3100" dirty="0" err="1">
                <a:latin typeface="Script MT Bold" panose="03040602040607080904" pitchFamily="66" charset="0"/>
              </a:rPr>
              <a:t>Tipe</a:t>
            </a:r>
            <a:r>
              <a:rPr lang="en-US" sz="3100" dirty="0">
                <a:latin typeface="Script MT Bold" panose="03040602040607080904" pitchFamily="66" charset="0"/>
              </a:rPr>
              <a:t> </a:t>
            </a:r>
            <a:r>
              <a:rPr lang="en-US" sz="3100" dirty="0" err="1">
                <a:latin typeface="Script MT Bold" panose="03040602040607080904" pitchFamily="66" charset="0"/>
              </a:rPr>
              <a:t>jaringan</a:t>
            </a:r>
            <a:r>
              <a:rPr lang="en-US" sz="3100" dirty="0">
                <a:latin typeface="Script MT Bold" panose="03040602040607080904" pitchFamily="66" charset="0"/>
              </a:rPr>
              <a:t> </a:t>
            </a:r>
            <a:r>
              <a:rPr lang="en-US" sz="3100" dirty="0" err="1">
                <a:latin typeface="Script MT Bold" panose="03040602040607080904" pitchFamily="66" charset="0"/>
              </a:rPr>
              <a:t>pengangkut</a:t>
            </a:r>
            <a:endParaRPr lang="en-US" sz="3100" dirty="0">
              <a:latin typeface="Script MT Bold" panose="03040602040607080904" pitchFamily="66" charset="0"/>
            </a:endParaRPr>
          </a:p>
        </p:txBody>
      </p:sp>
      <p:pic>
        <p:nvPicPr>
          <p:cNvPr id="3" name="Picture 2" descr="Image result for tipe berkas pengangkut radial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334" y="1556792"/>
            <a:ext cx="7200800" cy="46085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70214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2024" y="0"/>
            <a:ext cx="3978506" cy="803176"/>
          </a:xfr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3200" dirty="0" err="1">
                <a:latin typeface="Arial Narrow" panose="020B0606020202030204" pitchFamily="34" charset="0"/>
              </a:rPr>
              <a:t>Struktur</a:t>
            </a:r>
            <a:r>
              <a:rPr lang="en-US" sz="3200" dirty="0">
                <a:latin typeface="Arial Narrow" panose="020B0606020202030204" pitchFamily="34" charset="0"/>
              </a:rPr>
              <a:t> </a:t>
            </a:r>
            <a:r>
              <a:rPr lang="en-US" sz="3200" dirty="0" err="1">
                <a:latin typeface="Arial Narrow" panose="020B0606020202030204" pitchFamily="34" charset="0"/>
              </a:rPr>
              <a:t>Anatomi</a:t>
            </a:r>
            <a:r>
              <a:rPr lang="en-US" sz="3200" dirty="0">
                <a:latin typeface="Arial Narrow" panose="020B0606020202030204" pitchFamily="34" charset="0"/>
              </a:rPr>
              <a:t> </a:t>
            </a:r>
            <a:r>
              <a:rPr lang="en-US" sz="3200" dirty="0" err="1">
                <a:latin typeface="Arial Narrow" panose="020B0606020202030204" pitchFamily="34" charset="0"/>
              </a:rPr>
              <a:t>Akar</a:t>
            </a:r>
            <a:endParaRPr lang="en-US" sz="3200" dirty="0">
              <a:latin typeface="Arial Narrow" panose="020B0606020202030204" pitchFamily="34" charset="0"/>
            </a:endParaRPr>
          </a:p>
        </p:txBody>
      </p:sp>
      <p:pic>
        <p:nvPicPr>
          <p:cNvPr id="3" name="Picture 2" descr="Related imag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1340768"/>
            <a:ext cx="6480720" cy="30963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775365" y="5157192"/>
            <a:ext cx="576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Jaringan</a:t>
            </a:r>
            <a:r>
              <a:rPr lang="en-US" dirty="0"/>
              <a:t> </a:t>
            </a:r>
            <a:r>
              <a:rPr lang="en-US" dirty="0" err="1"/>
              <a:t>penyusun</a:t>
            </a:r>
            <a:r>
              <a:rPr lang="en-US" dirty="0"/>
              <a:t> </a:t>
            </a:r>
            <a:r>
              <a:rPr lang="en-US" dirty="0" err="1"/>
              <a:t>akar</a:t>
            </a:r>
            <a:r>
              <a:rPr lang="en-US" dirty="0"/>
              <a:t> :  Epidermis, </a:t>
            </a:r>
            <a:r>
              <a:rPr lang="en-US" dirty="0" err="1"/>
              <a:t>Parenkim</a:t>
            </a:r>
            <a:r>
              <a:rPr lang="en-US" dirty="0"/>
              <a:t> </a:t>
            </a:r>
            <a:r>
              <a:rPr lang="en-US" dirty="0" err="1"/>
              <a:t>korteks</a:t>
            </a:r>
            <a:r>
              <a:rPr lang="en-US" dirty="0"/>
              <a:t>, endodermis </a:t>
            </a:r>
            <a:r>
              <a:rPr lang="en-US" dirty="0" err="1"/>
              <a:t>dan</a:t>
            </a:r>
            <a:r>
              <a:rPr lang="en-US" dirty="0"/>
              <a:t> stele </a:t>
            </a:r>
          </a:p>
          <a:p>
            <a:r>
              <a:rPr lang="en-US" dirty="0" err="1"/>
              <a:t>Tipe</a:t>
            </a:r>
            <a:r>
              <a:rPr lang="en-US" dirty="0"/>
              <a:t> </a:t>
            </a:r>
            <a:r>
              <a:rPr lang="en-US" dirty="0" err="1"/>
              <a:t>jaringan</a:t>
            </a:r>
            <a:r>
              <a:rPr lang="en-US" dirty="0"/>
              <a:t> </a:t>
            </a:r>
            <a:r>
              <a:rPr lang="en-US" dirty="0" err="1"/>
              <a:t>pengangkut</a:t>
            </a:r>
            <a:r>
              <a:rPr lang="en-US" dirty="0"/>
              <a:t> radial</a:t>
            </a:r>
          </a:p>
          <a:p>
            <a:r>
              <a:rPr lang="en-US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91389" y="4437111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Anatomi</a:t>
            </a:r>
            <a:r>
              <a:rPr lang="en-US" dirty="0"/>
              <a:t> </a:t>
            </a:r>
            <a:r>
              <a:rPr lang="en-US" dirty="0" err="1"/>
              <a:t>Akar</a:t>
            </a:r>
            <a:r>
              <a:rPr lang="en-US" dirty="0"/>
              <a:t> </a:t>
            </a:r>
            <a:r>
              <a:rPr lang="en-US" dirty="0" err="1"/>
              <a:t>Tumbuhan</a:t>
            </a:r>
            <a:r>
              <a:rPr lang="en-US" dirty="0"/>
              <a:t> </a:t>
            </a:r>
            <a:r>
              <a:rPr lang="en-US" dirty="0" err="1"/>
              <a:t>Dikotil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MOnokotil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744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9438" y="19836"/>
            <a:ext cx="5346658" cy="659160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3200" b="1" dirty="0" err="1">
                <a:latin typeface="Arial Narrow" panose="020B0606020202030204" pitchFamily="34" charset="0"/>
              </a:rPr>
              <a:t>Struktur</a:t>
            </a:r>
            <a:r>
              <a:rPr lang="en-US" sz="3200" b="1" dirty="0">
                <a:latin typeface="Arial Narrow" panose="020B0606020202030204" pitchFamily="34" charset="0"/>
              </a:rPr>
              <a:t> </a:t>
            </a:r>
            <a:r>
              <a:rPr lang="en-US" sz="3200" b="1" dirty="0" err="1">
                <a:latin typeface="Arial Narrow" panose="020B0606020202030204" pitchFamily="34" charset="0"/>
              </a:rPr>
              <a:t>Anatomi</a:t>
            </a:r>
            <a:r>
              <a:rPr lang="en-US" sz="3200" b="1" dirty="0">
                <a:latin typeface="Arial Narrow" panose="020B0606020202030204" pitchFamily="34" charset="0"/>
              </a:rPr>
              <a:t> </a:t>
            </a:r>
            <a:r>
              <a:rPr lang="en-US" sz="3200" b="1" dirty="0" err="1">
                <a:latin typeface="Arial Narrow" panose="020B0606020202030204" pitchFamily="34" charset="0"/>
              </a:rPr>
              <a:t>Batang</a:t>
            </a:r>
            <a:endParaRPr lang="en-US" sz="3200" b="1" dirty="0">
              <a:latin typeface="Arial Narrow" panose="020B0606020202030204" pitchFamily="34" charset="0"/>
            </a:endParaRPr>
          </a:p>
        </p:txBody>
      </p:sp>
      <p:pic>
        <p:nvPicPr>
          <p:cNvPr id="3" name="Picture 2" descr="anatomi bata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124744"/>
            <a:ext cx="7272808" cy="36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412032" y="498622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Anatomi</a:t>
            </a:r>
            <a:r>
              <a:rPr lang="en-US" dirty="0"/>
              <a:t> </a:t>
            </a:r>
            <a:r>
              <a:rPr lang="en-US" dirty="0" err="1"/>
              <a:t>Batang</a:t>
            </a:r>
            <a:r>
              <a:rPr lang="en-US" dirty="0"/>
              <a:t> </a:t>
            </a:r>
            <a:r>
              <a:rPr lang="en-US" dirty="0" err="1"/>
              <a:t>Dikotil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00056" y="498622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Anatomi</a:t>
            </a:r>
            <a:r>
              <a:rPr lang="en-US" dirty="0"/>
              <a:t> </a:t>
            </a:r>
            <a:r>
              <a:rPr lang="en-US" dirty="0" err="1"/>
              <a:t>Batang</a:t>
            </a:r>
            <a:r>
              <a:rPr lang="en-US" dirty="0"/>
              <a:t> </a:t>
            </a:r>
            <a:r>
              <a:rPr lang="en-US" dirty="0" err="1"/>
              <a:t>Monokotil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935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624" y="116632"/>
            <a:ext cx="4968552" cy="936104"/>
          </a:xfr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3200" dirty="0" err="1">
                <a:latin typeface="Arial Narrow" panose="020B0606020202030204" pitchFamily="34" charset="0"/>
              </a:rPr>
              <a:t>Struktur</a:t>
            </a:r>
            <a:r>
              <a:rPr lang="en-US" sz="3200" dirty="0">
                <a:latin typeface="Arial Narrow" panose="020B0606020202030204" pitchFamily="34" charset="0"/>
              </a:rPr>
              <a:t> </a:t>
            </a:r>
            <a:r>
              <a:rPr lang="en-US" sz="3200" dirty="0" err="1">
                <a:latin typeface="Arial Narrow" panose="020B0606020202030204" pitchFamily="34" charset="0"/>
              </a:rPr>
              <a:t>Anatomi</a:t>
            </a:r>
            <a:r>
              <a:rPr lang="en-US" sz="3200" dirty="0">
                <a:latin typeface="Arial Narrow" panose="020B0606020202030204" pitchFamily="34" charset="0"/>
              </a:rPr>
              <a:t> </a:t>
            </a:r>
            <a:r>
              <a:rPr lang="en-US" sz="3200" dirty="0" err="1">
                <a:latin typeface="Arial Narrow" panose="020B0606020202030204" pitchFamily="34" charset="0"/>
              </a:rPr>
              <a:t>Batang</a:t>
            </a:r>
            <a:br>
              <a:rPr lang="en-US" sz="3200" dirty="0">
                <a:latin typeface="Arial Narrow" panose="020B0606020202030204" pitchFamily="34" charset="0"/>
              </a:rPr>
            </a:br>
            <a:r>
              <a:rPr lang="en-US" sz="3100" dirty="0" err="1">
                <a:latin typeface="Script MT Bold" panose="03040602040607080904" pitchFamily="66" charset="0"/>
              </a:rPr>
              <a:t>Tipe</a:t>
            </a:r>
            <a:r>
              <a:rPr lang="en-US" sz="3100" dirty="0">
                <a:latin typeface="Script MT Bold" panose="03040602040607080904" pitchFamily="66" charset="0"/>
              </a:rPr>
              <a:t> Stele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24344" y="1484784"/>
            <a:ext cx="8860089" cy="4536503"/>
            <a:chOff x="1124344" y="1484784"/>
            <a:chExt cx="8860089" cy="4536503"/>
          </a:xfrm>
        </p:grpSpPr>
        <p:pic>
          <p:nvPicPr>
            <p:cNvPr id="4" name="Picture 3" descr="C:\Documents and Settings\Wina\My Documents\Praktikum Anatomi Tumbuhan 2012\akar\steles.jp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078" t="17618" r="72308" b="56815"/>
            <a:stretch>
              <a:fillRect/>
            </a:stretch>
          </p:blipFill>
          <p:spPr>
            <a:xfrm>
              <a:off x="1124344" y="1628801"/>
              <a:ext cx="1947319" cy="1860776"/>
            </a:xfrm>
            <a:prstGeom prst="rect">
              <a:avLst/>
            </a:prstGeom>
          </p:spPr>
        </p:pic>
        <p:pic>
          <p:nvPicPr>
            <p:cNvPr id="5" name="Picture 4" descr="C:\Documents and Settings\Wina\My Documents\Praktikum Anatomi Tumbuhan 2012\akar\steles.jp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078" t="40344" r="70769" b="32669"/>
            <a:stretch>
              <a:fillRect/>
            </a:stretch>
          </p:blipFill>
          <p:spPr>
            <a:xfrm>
              <a:off x="3359696" y="1484784"/>
              <a:ext cx="1944215" cy="2004794"/>
            </a:xfrm>
            <a:prstGeom prst="rect">
              <a:avLst/>
            </a:prstGeom>
          </p:spPr>
        </p:pic>
        <p:pic>
          <p:nvPicPr>
            <p:cNvPr id="6" name="Picture 5" descr="C:\Documents and Settings\Wina\My Documents\Praktikum Anatomi Tumbuhan 2012\akar\steles.jp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078" t="65910" r="69231" b="8522"/>
            <a:stretch>
              <a:fillRect/>
            </a:stretch>
          </p:blipFill>
          <p:spPr bwMode="auto">
            <a:xfrm>
              <a:off x="5600934" y="1628802"/>
              <a:ext cx="1935226" cy="1860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 descr="C:\Documents and Settings\Wina\My Documents\Praktikum Anatomi Tumbuhan 2012\akar\steles.jp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46" t="17616" r="29231" b="58237"/>
            <a:stretch>
              <a:fillRect/>
            </a:stretch>
          </p:blipFill>
          <p:spPr>
            <a:xfrm>
              <a:off x="7877693" y="1628801"/>
              <a:ext cx="2106740" cy="1714299"/>
            </a:xfrm>
            <a:prstGeom prst="rect">
              <a:avLst/>
            </a:prstGeom>
          </p:spPr>
        </p:pic>
        <p:pic>
          <p:nvPicPr>
            <p:cNvPr id="8" name="Picture 7" descr="C:\Documents and Settings\Wina\My Documents\Praktikum Anatomi Tumbuhan 2012\akar\steles.jp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307" t="16197" b="56816"/>
            <a:stretch>
              <a:fillRect/>
            </a:stretch>
          </p:blipFill>
          <p:spPr>
            <a:xfrm>
              <a:off x="1234298" y="3960752"/>
              <a:ext cx="1621342" cy="2060535"/>
            </a:xfrm>
            <a:prstGeom prst="rect">
              <a:avLst/>
            </a:prstGeom>
          </p:spPr>
        </p:pic>
        <p:pic>
          <p:nvPicPr>
            <p:cNvPr id="9" name="Picture 8"/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9167" y="3914694"/>
              <a:ext cx="2334744" cy="2106593"/>
            </a:xfrm>
            <a:prstGeom prst="rect">
              <a:avLst/>
            </a:prstGeom>
          </p:spPr>
        </p:pic>
        <p:pic>
          <p:nvPicPr>
            <p:cNvPr id="10" name="Picture 9"/>
            <p:cNvPicPr/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7968" y="3914694"/>
              <a:ext cx="2232248" cy="1962578"/>
            </a:xfrm>
            <a:prstGeom prst="rect">
              <a:avLst/>
            </a:prstGeom>
          </p:spPr>
        </p:pic>
        <p:pic>
          <p:nvPicPr>
            <p:cNvPr id="11" name="Picture 10" descr="C:\Documents and Settings\Wina\My Documents\Praktikum Anatomi Tumbuhan 2012\akar\steles.jp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31" t="68752" r="9232"/>
            <a:stretch>
              <a:fillRect/>
            </a:stretch>
          </p:blipFill>
          <p:spPr>
            <a:xfrm>
              <a:off x="7831310" y="4130718"/>
              <a:ext cx="1721073" cy="1674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4900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5640" y="188640"/>
            <a:ext cx="4914610" cy="648072"/>
          </a:xfr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3200" dirty="0" err="1"/>
              <a:t>Struktur</a:t>
            </a:r>
            <a:r>
              <a:rPr lang="en-US" sz="3200" dirty="0"/>
              <a:t> </a:t>
            </a:r>
            <a:r>
              <a:rPr lang="en-US" sz="3200" dirty="0" err="1"/>
              <a:t>Anatomi</a:t>
            </a:r>
            <a:r>
              <a:rPr lang="en-US" sz="3200" dirty="0"/>
              <a:t> </a:t>
            </a:r>
            <a:r>
              <a:rPr lang="en-US" sz="3200" dirty="0" err="1"/>
              <a:t>Daun</a:t>
            </a:r>
            <a:endParaRPr lang="en-US" sz="3200" dirty="0"/>
          </a:p>
        </p:txBody>
      </p:sp>
      <p:pic>
        <p:nvPicPr>
          <p:cNvPr id="3" name="Picture 2" descr="Related image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95" t="11855" r="3553" b="1697"/>
          <a:stretch/>
        </p:blipFill>
        <p:spPr bwMode="auto">
          <a:xfrm>
            <a:off x="695400" y="1052736"/>
            <a:ext cx="9361040" cy="5805264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63905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1063" y="781369"/>
            <a:ext cx="4338546" cy="1012030"/>
          </a:xfr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3000" dirty="0" err="1"/>
              <a:t>Struktur</a:t>
            </a:r>
            <a:r>
              <a:rPr lang="en-US" sz="3000" dirty="0"/>
              <a:t> </a:t>
            </a:r>
            <a:r>
              <a:rPr lang="en-US" sz="3000" dirty="0" err="1"/>
              <a:t>Anatomi</a:t>
            </a:r>
            <a:r>
              <a:rPr lang="en-US" sz="3000" dirty="0"/>
              <a:t> </a:t>
            </a:r>
            <a:r>
              <a:rPr lang="en-US" sz="3000" dirty="0" err="1"/>
              <a:t>Daun</a:t>
            </a:r>
            <a:br>
              <a:rPr lang="en-US" sz="3000" dirty="0"/>
            </a:br>
            <a:r>
              <a:rPr lang="en-US" sz="3000" dirty="0"/>
              <a:t>(</a:t>
            </a:r>
            <a:r>
              <a:rPr lang="en-US" sz="3000" dirty="0" err="1">
                <a:latin typeface="Script MT Bold" panose="03040602040607080904" pitchFamily="66" charset="0"/>
              </a:rPr>
              <a:t>Tipe</a:t>
            </a:r>
            <a:r>
              <a:rPr lang="en-US" sz="3000" dirty="0">
                <a:latin typeface="Script MT Bold" panose="03040602040607080904" pitchFamily="66" charset="0"/>
              </a:rPr>
              <a:t> </a:t>
            </a:r>
            <a:r>
              <a:rPr lang="en-US" sz="3000" dirty="0" err="1">
                <a:latin typeface="Script MT Bold" panose="03040602040607080904" pitchFamily="66" charset="0"/>
              </a:rPr>
              <a:t>Daun</a:t>
            </a:r>
            <a:r>
              <a:rPr lang="en-US" sz="3000" dirty="0">
                <a:latin typeface="Script MT Bold" panose="03040602040607080904" pitchFamily="66" charset="0"/>
              </a:rPr>
              <a:t>)</a:t>
            </a:r>
          </a:p>
        </p:txBody>
      </p:sp>
      <p:pic>
        <p:nvPicPr>
          <p:cNvPr id="3" name="Picture 4" descr="cornlea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124" y="52370"/>
            <a:ext cx="4827335" cy="303389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</p:pic>
      <p:pic>
        <p:nvPicPr>
          <p:cNvPr id="4" name="Picture 5" descr="108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7"/>
          <a:stretch>
            <a:fillRect/>
          </a:stretch>
        </p:blipFill>
        <p:spPr>
          <a:xfrm>
            <a:off x="7248128" y="2980287"/>
            <a:ext cx="3744416" cy="309634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5" name="Picture 2" descr="D:\BIOLOGI DOC\Anatomy plant\Plant Anatomy 10\anat128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" r="3246" b="14471"/>
          <a:stretch/>
        </p:blipFill>
        <p:spPr bwMode="auto">
          <a:xfrm>
            <a:off x="479376" y="3605277"/>
            <a:ext cx="3759690" cy="3120096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02316" y="6134541"/>
            <a:ext cx="2169273" cy="52322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/>
              <a:t>Tipe</a:t>
            </a:r>
            <a:r>
              <a:rPr lang="en-US" sz="2800" dirty="0"/>
              <a:t> </a:t>
            </a:r>
            <a:r>
              <a:rPr lang="en-US" sz="2800" dirty="0" err="1"/>
              <a:t>Sentris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79376" y="2852936"/>
            <a:ext cx="2304256" cy="46166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400" dirty="0" err="1"/>
              <a:t>Tipe</a:t>
            </a:r>
            <a:r>
              <a:rPr lang="en-US" sz="2400" dirty="0"/>
              <a:t> </a:t>
            </a:r>
            <a:r>
              <a:rPr lang="en-US" sz="2400" dirty="0" err="1"/>
              <a:t>Unifasial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248128" y="6155027"/>
            <a:ext cx="2508360" cy="52322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 err="1"/>
              <a:t>Tipe</a:t>
            </a:r>
            <a:r>
              <a:rPr lang="en-US" sz="2800" dirty="0"/>
              <a:t> </a:t>
            </a:r>
            <a:r>
              <a:rPr lang="en-US" sz="2800" dirty="0" err="1"/>
              <a:t>Bifasial</a:t>
            </a:r>
            <a:endParaRPr lang="en-US" sz="28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C3F3E1F-CA99-4103-BD04-4FFE19CB8330}"/>
              </a:ext>
            </a:extLst>
          </p:cNvPr>
          <p:cNvCxnSpPr>
            <a:cxnSpLocks/>
          </p:cNvCxnSpPr>
          <p:nvPr/>
        </p:nvCxnSpPr>
        <p:spPr>
          <a:xfrm>
            <a:off x="5300869" y="1285461"/>
            <a:ext cx="1663446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1DAD7A-4551-4721-B940-742E22D0BEFE}"/>
              </a:ext>
            </a:extLst>
          </p:cNvPr>
          <p:cNvCxnSpPr>
            <a:cxnSpLocks/>
            <a:stCxn id="2" idx="2"/>
            <a:endCxn id="4" idx="0"/>
          </p:cNvCxnSpPr>
          <p:nvPr/>
        </p:nvCxnSpPr>
        <p:spPr>
          <a:xfrm>
            <a:off x="9120336" y="1793399"/>
            <a:ext cx="0" cy="1186888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A292AF-7198-4517-8BDF-9CCF1D4A34EE}"/>
              </a:ext>
            </a:extLst>
          </p:cNvPr>
          <p:cNvCxnSpPr>
            <a:cxnSpLocks/>
          </p:cNvCxnSpPr>
          <p:nvPr/>
        </p:nvCxnSpPr>
        <p:spPr>
          <a:xfrm>
            <a:off x="4239066" y="4797152"/>
            <a:ext cx="3009062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045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9696" y="-1"/>
            <a:ext cx="2322322" cy="665777"/>
          </a:xfr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4000" dirty="0">
                <a:latin typeface="Agency FB" panose="020B0503020202020204" pitchFamily="34" charset="0"/>
              </a:rPr>
              <a:t>BUNGA</a:t>
            </a:r>
          </a:p>
        </p:txBody>
      </p:sp>
      <p:pic>
        <p:nvPicPr>
          <p:cNvPr id="3" name="Picture 2" descr="Gambaran Bunga Lengkap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26" y="875322"/>
            <a:ext cx="3437255" cy="41562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/>
          <p:cNvGrpSpPr/>
          <p:nvPr/>
        </p:nvGrpSpPr>
        <p:grpSpPr>
          <a:xfrm>
            <a:off x="4520857" y="875322"/>
            <a:ext cx="6336704" cy="3058889"/>
            <a:chOff x="4520857" y="875322"/>
            <a:chExt cx="6336704" cy="3058889"/>
          </a:xfrm>
        </p:grpSpPr>
        <p:pic>
          <p:nvPicPr>
            <p:cNvPr id="4" name="Picture 3" descr="Related image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" t="2696" r="877" b="59007"/>
            <a:stretch/>
          </p:blipFill>
          <p:spPr bwMode="auto">
            <a:xfrm>
              <a:off x="4520857" y="875322"/>
              <a:ext cx="6336704" cy="252028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447928" y="3395602"/>
              <a:ext cx="4968552" cy="53860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Anatomi</a:t>
              </a:r>
              <a:r>
                <a:rPr lang="en-US" dirty="0"/>
                <a:t> </a:t>
              </a:r>
              <a:r>
                <a:rPr lang="en-US" dirty="0" err="1"/>
                <a:t>Anthera</a:t>
              </a:r>
              <a:r>
                <a:rPr lang="en-US" dirty="0"/>
                <a:t> </a:t>
              </a:r>
            </a:p>
            <a:p>
              <a:pPr algn="ctr"/>
              <a:r>
                <a:rPr lang="en-US" sz="1100" dirty="0"/>
                <a:t>a. </a:t>
              </a:r>
              <a:r>
                <a:rPr lang="en-US" sz="1100" dirty="0" err="1"/>
                <a:t>Morfologi</a:t>
              </a:r>
              <a:r>
                <a:rPr lang="en-US" sz="1100" dirty="0"/>
                <a:t> stamen,  b. </a:t>
              </a:r>
              <a:r>
                <a:rPr lang="en-US" sz="1100" dirty="0" err="1"/>
                <a:t>anatomi</a:t>
              </a:r>
              <a:r>
                <a:rPr lang="en-US" sz="1100" dirty="0"/>
                <a:t> anther </a:t>
              </a:r>
              <a:r>
                <a:rPr lang="en-US" sz="1100" dirty="0" err="1"/>
                <a:t>muda</a:t>
              </a:r>
              <a:r>
                <a:rPr lang="en-US" sz="1100" dirty="0"/>
                <a:t>. c. </a:t>
              </a:r>
              <a:r>
                <a:rPr lang="en-US" sz="1100" dirty="0" err="1"/>
                <a:t>anatomi</a:t>
              </a:r>
              <a:r>
                <a:rPr lang="en-US" sz="1100" dirty="0"/>
                <a:t> anther </a:t>
              </a:r>
              <a:r>
                <a:rPr lang="en-US" sz="1100" dirty="0" err="1"/>
                <a:t>masak</a:t>
              </a:r>
              <a:endParaRPr lang="en-US" sz="11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98111" y="5121768"/>
            <a:ext cx="230425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/>
              <a:t>Morfologi</a:t>
            </a:r>
            <a:r>
              <a:rPr lang="en-US" dirty="0"/>
              <a:t> </a:t>
            </a:r>
            <a:r>
              <a:rPr lang="en-US" dirty="0" err="1"/>
              <a:t>Bunga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079776" y="4543291"/>
            <a:ext cx="4669155" cy="2314709"/>
            <a:chOff x="4079776" y="4543291"/>
            <a:chExt cx="4669155" cy="2314709"/>
          </a:xfrm>
        </p:grpSpPr>
        <p:pic>
          <p:nvPicPr>
            <p:cNvPr id="5" name="Picture 4" descr="Image result for struktur anatomi bagian-bagian bunga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" t="43619" r="430" b="11700"/>
            <a:stretch/>
          </p:blipFill>
          <p:spPr bwMode="auto">
            <a:xfrm>
              <a:off x="4079776" y="4543291"/>
              <a:ext cx="4669155" cy="231470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4259796" y="6279123"/>
              <a:ext cx="2376264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err="1"/>
                <a:t>Anatomi</a:t>
              </a:r>
              <a:r>
                <a:rPr lang="en-US" dirty="0"/>
                <a:t> </a:t>
              </a:r>
              <a:r>
                <a:rPr lang="en-US" dirty="0" err="1"/>
                <a:t>Bakal</a:t>
              </a:r>
              <a:r>
                <a:rPr lang="en-US" dirty="0"/>
                <a:t> </a:t>
              </a:r>
              <a:r>
                <a:rPr lang="en-US" dirty="0" err="1"/>
                <a:t>Buah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27441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9736" y="188640"/>
            <a:ext cx="3114410" cy="57730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4000" dirty="0">
                <a:latin typeface="Agency FB" panose="020B0503020202020204" pitchFamily="34" charset="0"/>
              </a:rPr>
              <a:t>BUAH </a:t>
            </a:r>
            <a:r>
              <a:rPr lang="en-US" sz="4000" dirty="0" err="1">
                <a:latin typeface="Agency FB" panose="020B0503020202020204" pitchFamily="34" charset="0"/>
              </a:rPr>
              <a:t>dan</a:t>
            </a:r>
            <a:r>
              <a:rPr lang="en-US" sz="4000" dirty="0">
                <a:latin typeface="Agency FB" panose="020B0503020202020204" pitchFamily="34" charset="0"/>
              </a:rPr>
              <a:t> BIJI</a:t>
            </a:r>
          </a:p>
        </p:txBody>
      </p:sp>
      <p:pic>
        <p:nvPicPr>
          <p:cNvPr id="1026" name="Picture 2" descr="Struktur+Morfologi+dan+Anatomi+Buah+dan+Biji+Tumbuh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8400"/>
            <a:ext cx="5544616" cy="3893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1424" y="5624022"/>
            <a:ext cx="2999546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Bagian-bagian</a:t>
            </a:r>
            <a:r>
              <a:rPr lang="en-US" sz="2400" dirty="0"/>
              <a:t> </a:t>
            </a:r>
            <a:r>
              <a:rPr lang="en-US" sz="2400" dirty="0" err="1"/>
              <a:t>Buah</a:t>
            </a:r>
            <a:endParaRPr lang="en-US" sz="2400" dirty="0"/>
          </a:p>
        </p:txBody>
      </p:sp>
      <p:pic>
        <p:nvPicPr>
          <p:cNvPr id="4" name="Picture 3" descr="Related imag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1278400"/>
            <a:ext cx="6384032" cy="434227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734118" y="5620673"/>
            <a:ext cx="311441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Bagian-bagian</a:t>
            </a:r>
            <a:r>
              <a:rPr lang="en-US" sz="2400" dirty="0"/>
              <a:t> </a:t>
            </a:r>
            <a:r>
              <a:rPr lang="en-US" sz="2400" dirty="0" err="1"/>
              <a:t>Biji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40312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368" y="210691"/>
            <a:ext cx="4752529" cy="63423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800" dirty="0" err="1">
                <a:latin typeface="+mj-lt"/>
              </a:rPr>
              <a:t>Transportasi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Pada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Tumbuhan</a:t>
            </a:r>
            <a:endParaRPr lang="en-US" sz="2800" dirty="0">
              <a:latin typeface="+mj-lt"/>
            </a:endParaRPr>
          </a:p>
        </p:txBody>
      </p:sp>
      <p:pic>
        <p:nvPicPr>
          <p:cNvPr id="3" name="Picture 2" descr="Image result for transportasi pada tumbuha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2853"/>
            <a:ext cx="5663952" cy="53180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983432" y="6311580"/>
            <a:ext cx="4176465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Transportasi</a:t>
            </a:r>
            <a:r>
              <a:rPr lang="en-US" sz="2400" dirty="0"/>
              <a:t> </a:t>
            </a:r>
            <a:r>
              <a:rPr lang="en-US" sz="2400" dirty="0" err="1"/>
              <a:t>Ekstravaskular</a:t>
            </a:r>
            <a:endParaRPr lang="en-US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5519936" y="933807"/>
            <a:ext cx="6480720" cy="5869488"/>
            <a:chOff x="5951984" y="1196753"/>
            <a:chExt cx="4968552" cy="4959080"/>
          </a:xfrm>
        </p:grpSpPr>
        <p:pic>
          <p:nvPicPr>
            <p:cNvPr id="4" name="Picture 3" descr="Image result for transportasi pada tumbuhan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1984" y="1196753"/>
              <a:ext cx="4968552" cy="44017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7111313" y="5765776"/>
              <a:ext cx="2923525" cy="390057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/>
                <a:t>Transportasi</a:t>
              </a:r>
              <a:r>
                <a:rPr lang="en-US" sz="2400" dirty="0"/>
                <a:t> </a:t>
              </a:r>
              <a:r>
                <a:rPr lang="en-US" sz="2400" dirty="0" err="1"/>
                <a:t>Intravaskular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32780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traspirasi pada tumbuha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3"/>
          <a:stretch/>
        </p:blipFill>
        <p:spPr bwMode="auto">
          <a:xfrm>
            <a:off x="119336" y="1268760"/>
            <a:ext cx="8496944" cy="5400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465584"/>
            <a:ext cx="2394330" cy="659160"/>
          </a:xfr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3200" dirty="0" err="1"/>
              <a:t>Transpirasi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79376" y="6216486"/>
            <a:ext cx="324036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Mekanisme</a:t>
            </a:r>
            <a:r>
              <a:rPr lang="en-US" sz="2400" dirty="0"/>
              <a:t> </a:t>
            </a:r>
            <a:r>
              <a:rPr lang="en-US" sz="2400" dirty="0" err="1"/>
              <a:t>Transpirasi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12662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595" y="334085"/>
            <a:ext cx="2304255" cy="764704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MingLiU_HKSCS-ExtB" panose="02020500000000000000" pitchFamily="18" charset="-120"/>
                <a:ea typeface="MingLiU_HKSCS-ExtB" panose="02020500000000000000" pitchFamily="18" charset="-120"/>
                <a:cs typeface="Arial Unicode MS" panose="020B0604020202020204" pitchFamily="34" charset="-128"/>
              </a:rPr>
              <a:t>Meristem </a:t>
            </a:r>
            <a:br>
              <a:rPr lang="en-US" sz="2800" b="1" dirty="0">
                <a:solidFill>
                  <a:srgbClr val="0070C0"/>
                </a:solidFill>
                <a:latin typeface="MingLiU_HKSCS-ExtB" panose="02020500000000000000" pitchFamily="18" charset="-120"/>
                <a:ea typeface="MingLiU_HKSCS-ExtB" panose="02020500000000000000" pitchFamily="18" charset="-120"/>
                <a:cs typeface="Arial Unicode MS" panose="020B0604020202020204" pitchFamily="34" charset="-128"/>
              </a:rPr>
            </a:br>
            <a:r>
              <a:rPr lang="en-US" sz="2400" b="1" dirty="0" err="1">
                <a:solidFill>
                  <a:srgbClr val="0070C0"/>
                </a:solidFill>
                <a:latin typeface="Brush Script MT" panose="03060802040406070304" pitchFamily="66" charset="0"/>
                <a:ea typeface="MingLiU_HKSCS-ExtB" panose="02020500000000000000" pitchFamily="18" charset="-120"/>
                <a:cs typeface="Arial Unicode MS" panose="020B0604020202020204" pitchFamily="34" charset="-128"/>
              </a:rPr>
              <a:t>berdasarkan</a:t>
            </a:r>
            <a:r>
              <a:rPr lang="en-US" sz="2400" b="1" dirty="0">
                <a:solidFill>
                  <a:srgbClr val="0070C0"/>
                </a:solidFill>
                <a:latin typeface="Brush Script MT" panose="03060802040406070304" pitchFamily="66" charset="0"/>
                <a:ea typeface="MingLiU_HKSCS-ExtB" panose="02020500000000000000" pitchFamily="18" charset="-120"/>
                <a:cs typeface="Arial Unicode MS" panose="020B0604020202020204" pitchFamily="34" charset="-128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Brush Script MT" panose="03060802040406070304" pitchFamily="66" charset="0"/>
                <a:ea typeface="MingLiU_HKSCS-ExtB" panose="02020500000000000000" pitchFamily="18" charset="-120"/>
                <a:cs typeface="Arial Unicode MS" panose="020B0604020202020204" pitchFamily="34" charset="-128"/>
              </a:rPr>
              <a:t>letaknya</a:t>
            </a:r>
            <a:endParaRPr lang="en-US" sz="2400" b="1" dirty="0">
              <a:solidFill>
                <a:srgbClr val="0070C0"/>
              </a:solidFill>
              <a:latin typeface="Brush Script MT" panose="03060802040406070304" pitchFamily="66" charset="0"/>
              <a:ea typeface="MingLiU_HKSCS-ExtB" panose="02020500000000000000" pitchFamily="18" charset="-120"/>
              <a:cs typeface="Arial Unicode MS" panose="020B0604020202020204" pitchFamily="34" charset="-128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90976" y="1340768"/>
            <a:ext cx="4537146" cy="5400600"/>
            <a:chOff x="490976" y="1340768"/>
            <a:chExt cx="4537146" cy="54006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976" y="1340768"/>
              <a:ext cx="4537146" cy="2952328"/>
            </a:xfrm>
            <a:prstGeom prst="rect">
              <a:avLst/>
            </a:prstGeom>
          </p:spPr>
        </p:pic>
        <p:pic>
          <p:nvPicPr>
            <p:cNvPr id="4" name="Picture 3" descr="Image result for meristem interkalar pada tumbuhan"/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3151" y="4509120"/>
              <a:ext cx="3240360" cy="22322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TextBox 4"/>
          <p:cNvSpPr txBox="1"/>
          <p:nvPr/>
        </p:nvSpPr>
        <p:spPr>
          <a:xfrm>
            <a:off x="5591944" y="1484784"/>
            <a:ext cx="53285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Berdasarkan</a:t>
            </a:r>
            <a:r>
              <a:rPr lang="en-US" dirty="0"/>
              <a:t> </a:t>
            </a:r>
            <a:r>
              <a:rPr lang="en-US" dirty="0" err="1"/>
              <a:t>letaknya</a:t>
            </a:r>
            <a:r>
              <a:rPr lang="en-US" dirty="0"/>
              <a:t> , meristem </a:t>
            </a:r>
            <a:r>
              <a:rPr lang="en-US" dirty="0" err="1"/>
              <a:t>dibedakan</a:t>
            </a:r>
            <a:r>
              <a:rPr lang="en-US" dirty="0"/>
              <a:t> </a:t>
            </a:r>
            <a:r>
              <a:rPr lang="en-US" dirty="0" err="1"/>
              <a:t>atas</a:t>
            </a:r>
            <a:r>
              <a:rPr lang="en-US" dirty="0"/>
              <a:t> 3  </a:t>
            </a:r>
            <a:r>
              <a:rPr lang="en-US" dirty="0" err="1"/>
              <a:t>yaitu</a:t>
            </a:r>
            <a:r>
              <a:rPr lang="en-US" dirty="0"/>
              <a:t> :</a:t>
            </a:r>
          </a:p>
          <a:p>
            <a:endParaRPr lang="en-US" dirty="0"/>
          </a:p>
          <a:p>
            <a:r>
              <a:rPr lang="en-US" dirty="0"/>
              <a:t>1.Meristem </a:t>
            </a:r>
            <a:r>
              <a:rPr lang="en-US" dirty="0" err="1"/>
              <a:t>apikal</a:t>
            </a:r>
            <a:r>
              <a:rPr lang="en-US" dirty="0"/>
              <a:t> </a:t>
            </a:r>
          </a:p>
          <a:p>
            <a:r>
              <a:rPr lang="en-US" dirty="0"/>
              <a:t>  </a:t>
            </a:r>
            <a:r>
              <a:rPr lang="en-US" dirty="0" err="1"/>
              <a:t>terdapat</a:t>
            </a:r>
            <a:r>
              <a:rPr lang="en-US" dirty="0"/>
              <a:t> di </a:t>
            </a:r>
            <a:r>
              <a:rPr lang="en-US" dirty="0" err="1"/>
              <a:t>ujung</a:t>
            </a:r>
            <a:r>
              <a:rPr lang="en-US" dirty="0"/>
              <a:t>, </a:t>
            </a:r>
            <a:r>
              <a:rPr lang="en-US" dirty="0" err="1"/>
              <a:t>yakni</a:t>
            </a:r>
            <a:r>
              <a:rPr lang="en-US" dirty="0"/>
              <a:t> meristem </a:t>
            </a:r>
            <a:r>
              <a:rPr lang="en-US" dirty="0" err="1"/>
              <a:t>apikal</a:t>
            </a:r>
            <a:r>
              <a:rPr lang="en-US" dirty="0"/>
              <a:t> </a:t>
            </a:r>
            <a:r>
              <a:rPr lang="en-US" dirty="0" err="1"/>
              <a:t>batang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meristem </a:t>
            </a:r>
            <a:r>
              <a:rPr lang="en-US" dirty="0" err="1"/>
              <a:t>apikal</a:t>
            </a:r>
            <a:r>
              <a:rPr lang="en-US" dirty="0"/>
              <a:t> </a:t>
            </a:r>
            <a:r>
              <a:rPr lang="en-US" dirty="0" err="1"/>
              <a:t>akar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2. Meristem lateral, </a:t>
            </a:r>
          </a:p>
          <a:p>
            <a:r>
              <a:rPr lang="en-US" dirty="0"/>
              <a:t>     </a:t>
            </a:r>
            <a:r>
              <a:rPr lang="en-US" dirty="0" err="1"/>
              <a:t>terdapat</a:t>
            </a:r>
            <a:r>
              <a:rPr lang="en-US" dirty="0"/>
              <a:t> di </a:t>
            </a:r>
            <a:r>
              <a:rPr lang="en-US" dirty="0" err="1"/>
              <a:t>daerah</a:t>
            </a:r>
            <a:r>
              <a:rPr lang="en-US" dirty="0"/>
              <a:t> lateral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batang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    lateral </a:t>
            </a:r>
            <a:r>
              <a:rPr lang="en-US" dirty="0" err="1"/>
              <a:t>akar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3. Meristem </a:t>
            </a:r>
            <a:r>
              <a:rPr lang="en-US" dirty="0" err="1"/>
              <a:t>interkalar</a:t>
            </a:r>
            <a:r>
              <a:rPr lang="en-US" dirty="0"/>
              <a:t>,</a:t>
            </a:r>
          </a:p>
          <a:p>
            <a:r>
              <a:rPr lang="en-US" dirty="0"/>
              <a:t>    </a:t>
            </a:r>
            <a:r>
              <a:rPr lang="en-US" dirty="0" err="1"/>
              <a:t>terdapat</a:t>
            </a:r>
            <a:r>
              <a:rPr lang="en-US" dirty="0"/>
              <a:t> </a:t>
            </a:r>
            <a:r>
              <a:rPr lang="en-US" dirty="0" err="1"/>
              <a:t>diantara</a:t>
            </a:r>
            <a:r>
              <a:rPr lang="en-US" dirty="0"/>
              <a:t> </a:t>
            </a:r>
            <a:r>
              <a:rPr lang="en-US" dirty="0" err="1"/>
              <a:t>jaringan</a:t>
            </a:r>
            <a:r>
              <a:rPr lang="en-US" dirty="0"/>
              <a:t> </a:t>
            </a:r>
            <a:r>
              <a:rPr lang="en-US" dirty="0" err="1"/>
              <a:t>dewasa</a:t>
            </a:r>
            <a:r>
              <a:rPr lang="en-US" dirty="0"/>
              <a:t>. </a:t>
            </a:r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tumbuhan</a:t>
            </a:r>
            <a:r>
              <a:rPr lang="en-US" dirty="0"/>
              <a:t> yang </a:t>
            </a:r>
            <a:r>
              <a:rPr lang="en-US" dirty="0" err="1"/>
              <a:t>mempunyai</a:t>
            </a:r>
            <a:r>
              <a:rPr lang="en-US" dirty="0"/>
              <a:t> meristem </a:t>
            </a:r>
            <a:r>
              <a:rPr lang="en-US" dirty="0" err="1"/>
              <a:t>interkalar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tumbuhan</a:t>
            </a:r>
            <a:r>
              <a:rPr lang="en-US" dirty="0"/>
              <a:t> yang </a:t>
            </a:r>
            <a:r>
              <a:rPr lang="en-US" dirty="0" err="1"/>
              <a:t>etrgolonh</a:t>
            </a:r>
            <a:r>
              <a:rPr lang="en-US" dirty="0"/>
              <a:t> </a:t>
            </a:r>
            <a:r>
              <a:rPr lang="en-US" dirty="0" err="1"/>
              <a:t>graminae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846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4172E-D9EA-4654-B5E6-C5DF55A89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7648" y="3425687"/>
            <a:ext cx="5400599" cy="867410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TERIMA KASIH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D1308A-9881-43DB-AEDE-7C6C77021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8639" y="1614260"/>
            <a:ext cx="2186610" cy="154586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D51409-DE7C-4712-B89C-CE8303CE23EC}"/>
              </a:ext>
            </a:extLst>
          </p:cNvPr>
          <p:cNvCxnSpPr>
            <a:cxnSpLocks/>
          </p:cNvCxnSpPr>
          <p:nvPr/>
        </p:nvCxnSpPr>
        <p:spPr>
          <a:xfrm>
            <a:off x="3503712" y="3573016"/>
            <a:ext cx="417646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569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36360" y="188640"/>
            <a:ext cx="1584176" cy="476672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3100" dirty="0">
                <a:latin typeface="Arial Narrow" panose="020B0606020202030204" pitchFamily="34" charset="0"/>
              </a:rPr>
              <a:t>Meristem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sz="2700" dirty="0">
                <a:latin typeface="Brush Script MT" panose="03060802040406070304" pitchFamily="66" charset="0"/>
              </a:rPr>
              <a:t>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244016" y="908720"/>
            <a:ext cx="4176464" cy="5832648"/>
            <a:chOff x="1244016" y="908720"/>
            <a:chExt cx="4176464" cy="5832648"/>
          </a:xfrm>
        </p:grpSpPr>
        <p:pic>
          <p:nvPicPr>
            <p:cNvPr id="3" name="Picture 2" descr="Image result for daerah  ujung akar dan ujung batan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4016" y="908720"/>
              <a:ext cx="4176464" cy="3123728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</p:pic>
        <p:pic>
          <p:nvPicPr>
            <p:cNvPr id="4" name="Picture 3" descr="Image result for daerah  ujung akar dan ujung batan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4016" y="4149080"/>
              <a:ext cx="4176464" cy="2592288"/>
            </a:xfrm>
            <a:prstGeom prst="rect">
              <a:avLst/>
            </a:prstGeom>
            <a:noFill/>
            <a:ln>
              <a:solidFill>
                <a:schemeClr val="accent2"/>
              </a:solidFill>
              <a:prstDash val="solid"/>
            </a:ln>
          </p:spPr>
        </p:pic>
      </p:grpSp>
      <p:sp>
        <p:nvSpPr>
          <p:cNvPr id="5" name="TextBox 4"/>
          <p:cNvSpPr txBox="1"/>
          <p:nvPr/>
        </p:nvSpPr>
        <p:spPr>
          <a:xfrm>
            <a:off x="5951984" y="1844824"/>
            <a:ext cx="44644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Ujung </a:t>
            </a:r>
            <a:r>
              <a:rPr lang="en-US" dirty="0" err="1"/>
              <a:t>batang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ujung</a:t>
            </a:r>
            <a:r>
              <a:rPr lang="en-US" dirty="0"/>
              <a:t> </a:t>
            </a:r>
            <a:r>
              <a:rPr lang="en-US" dirty="0" err="1"/>
              <a:t>akar</a:t>
            </a:r>
            <a:r>
              <a:rPr lang="en-US" dirty="0"/>
              <a:t> </a:t>
            </a:r>
            <a:r>
              <a:rPr lang="en-US" dirty="0" err="1"/>
              <a:t>dibagi</a:t>
            </a:r>
            <a:r>
              <a:rPr lang="en-US" dirty="0"/>
              <a:t> </a:t>
            </a:r>
            <a:r>
              <a:rPr lang="en-US" dirty="0" err="1"/>
              <a:t>atas</a:t>
            </a:r>
            <a:r>
              <a:rPr lang="en-US" dirty="0"/>
              <a:t> 3 </a:t>
            </a:r>
            <a:r>
              <a:rPr lang="en-US" dirty="0" err="1"/>
              <a:t>daerah</a:t>
            </a:r>
            <a:r>
              <a:rPr lang="en-US" dirty="0"/>
              <a:t> :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Daerah </a:t>
            </a:r>
            <a:r>
              <a:rPr lang="en-US" dirty="0" err="1"/>
              <a:t>pembelahan</a:t>
            </a:r>
            <a:r>
              <a:rPr lang="en-US" dirty="0"/>
              <a:t>,  </a:t>
            </a:r>
          </a:p>
          <a:p>
            <a:r>
              <a:rPr lang="en-US" dirty="0"/>
              <a:t>     </a:t>
            </a:r>
            <a:r>
              <a:rPr lang="en-US" dirty="0" err="1"/>
              <a:t>terdapat</a:t>
            </a:r>
            <a:r>
              <a:rPr lang="en-US" dirty="0"/>
              <a:t> meristem </a:t>
            </a:r>
            <a:r>
              <a:rPr lang="en-US" dirty="0" err="1"/>
              <a:t>apikal</a:t>
            </a:r>
            <a:r>
              <a:rPr lang="en-US" dirty="0"/>
              <a:t> yang </a:t>
            </a:r>
            <a:r>
              <a:rPr lang="en-US" dirty="0" err="1"/>
              <a:t>terus</a:t>
            </a:r>
            <a:r>
              <a:rPr lang="en-US" dirty="0"/>
              <a:t>        </a:t>
            </a:r>
            <a:r>
              <a:rPr lang="en-US" dirty="0" err="1"/>
              <a:t>membelah</a:t>
            </a:r>
            <a:r>
              <a:rPr lang="en-US" dirty="0"/>
              <a:t> </a:t>
            </a:r>
            <a:r>
              <a:rPr lang="en-US" dirty="0" err="1"/>
              <a:t>diri</a:t>
            </a:r>
            <a:r>
              <a:rPr lang="en-US" dirty="0"/>
              <a:t> </a:t>
            </a:r>
            <a:r>
              <a:rPr lang="en-US" dirty="0" err="1"/>
              <a:t>menambah</a:t>
            </a:r>
            <a:r>
              <a:rPr lang="en-US" dirty="0"/>
              <a:t> </a:t>
            </a: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sel-sel</a:t>
            </a:r>
            <a:r>
              <a:rPr lang="en-US" dirty="0"/>
              <a:t> </a:t>
            </a:r>
            <a:r>
              <a:rPr lang="en-US" dirty="0" err="1"/>
              <a:t>tubuh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2. Daerah </a:t>
            </a:r>
            <a:r>
              <a:rPr lang="en-US" dirty="0" err="1"/>
              <a:t>pemanjangan</a:t>
            </a:r>
            <a:r>
              <a:rPr lang="en-US" dirty="0"/>
              <a:t>, </a:t>
            </a:r>
          </a:p>
          <a:p>
            <a:r>
              <a:rPr lang="en-US" dirty="0"/>
              <a:t> </a:t>
            </a:r>
            <a:r>
              <a:rPr lang="en-US" dirty="0" err="1"/>
              <a:t>sel-sel</a:t>
            </a:r>
            <a:r>
              <a:rPr lang="en-US" dirty="0"/>
              <a:t> </a:t>
            </a:r>
            <a:r>
              <a:rPr lang="en-US" dirty="0" err="1"/>
              <a:t>mengalami</a:t>
            </a:r>
            <a:r>
              <a:rPr lang="en-US" dirty="0"/>
              <a:t> </a:t>
            </a:r>
            <a:r>
              <a:rPr lang="en-US" dirty="0" err="1"/>
              <a:t>penambahan</a:t>
            </a:r>
            <a:r>
              <a:rPr lang="en-US" dirty="0"/>
              <a:t> volume .</a:t>
            </a:r>
          </a:p>
          <a:p>
            <a:endParaRPr lang="en-US" dirty="0"/>
          </a:p>
          <a:p>
            <a:r>
              <a:rPr lang="en-US" dirty="0"/>
              <a:t>3. Daerah </a:t>
            </a:r>
            <a:r>
              <a:rPr lang="en-US" dirty="0" err="1"/>
              <a:t>diferensiasi</a:t>
            </a:r>
            <a:r>
              <a:rPr lang="en-US" dirty="0"/>
              <a:t>,</a:t>
            </a:r>
          </a:p>
          <a:p>
            <a:r>
              <a:rPr lang="en-US" dirty="0" err="1"/>
              <a:t>terjadi</a:t>
            </a:r>
            <a:r>
              <a:rPr lang="en-US" dirty="0"/>
              <a:t> </a:t>
            </a:r>
            <a:r>
              <a:rPr lang="en-US" dirty="0" err="1"/>
              <a:t>diferensiasi</a:t>
            </a:r>
            <a:r>
              <a:rPr lang="en-US" dirty="0"/>
              <a:t>, </a:t>
            </a:r>
            <a:r>
              <a:rPr lang="en-US" dirty="0" err="1"/>
              <a:t>perubahan</a:t>
            </a:r>
            <a:r>
              <a:rPr lang="en-US" dirty="0"/>
              <a:t> </a:t>
            </a:r>
            <a:r>
              <a:rPr lang="en-US" dirty="0" err="1"/>
              <a:t>bentuk</a:t>
            </a:r>
            <a:r>
              <a:rPr lang="en-US" dirty="0"/>
              <a:t> </a:t>
            </a:r>
            <a:r>
              <a:rPr lang="en-US" dirty="0" err="1"/>
              <a:t>sel-sel</a:t>
            </a:r>
            <a:r>
              <a:rPr lang="en-US" dirty="0"/>
              <a:t>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fungsinya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6658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9735" y="114580"/>
            <a:ext cx="2961361" cy="101576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dirty="0" err="1">
                <a:latin typeface="Arial Narrow" panose="020B0606020202030204" pitchFamily="34" charset="0"/>
              </a:rPr>
              <a:t>Parenkim</a:t>
            </a:r>
            <a:r>
              <a:rPr lang="en-US" dirty="0">
                <a:latin typeface="Script MT Bold" panose="03040602040607080904" pitchFamily="66" charset="0"/>
              </a:rPr>
              <a:t> </a:t>
            </a:r>
            <a:br>
              <a:rPr lang="en-US" dirty="0">
                <a:latin typeface="Script MT Bold" panose="03040602040607080904" pitchFamily="66" charset="0"/>
              </a:rPr>
            </a:br>
            <a:r>
              <a:rPr lang="en-US" sz="2700" dirty="0">
                <a:latin typeface="Script MT Bold" panose="03040602040607080904" pitchFamily="66" charset="0"/>
              </a:rPr>
              <a:t> </a:t>
            </a:r>
            <a:r>
              <a:rPr lang="en-US" sz="2700" dirty="0" err="1">
                <a:latin typeface="Script MT Bold" panose="03040602040607080904" pitchFamily="66" charset="0"/>
              </a:rPr>
              <a:t>berdasarkan</a:t>
            </a:r>
            <a:r>
              <a:rPr lang="en-US" sz="2700" dirty="0">
                <a:latin typeface="Script MT Bold" panose="03040602040607080904" pitchFamily="66" charset="0"/>
              </a:rPr>
              <a:t> </a:t>
            </a:r>
            <a:r>
              <a:rPr lang="en-US" sz="2700" dirty="0" err="1">
                <a:latin typeface="Script MT Bold" panose="03040602040607080904" pitchFamily="66" charset="0"/>
              </a:rPr>
              <a:t>fungsi</a:t>
            </a:r>
            <a:endParaRPr lang="en-US" sz="2700" dirty="0">
              <a:latin typeface="Script MT Bold" panose="03040602040607080904" pitchFamily="66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43593" y="631776"/>
            <a:ext cx="8216703" cy="2221160"/>
            <a:chOff x="543593" y="631776"/>
            <a:chExt cx="8216703" cy="2221160"/>
          </a:xfrm>
        </p:grpSpPr>
        <p:pic>
          <p:nvPicPr>
            <p:cNvPr id="3" name="Picture 2" descr="1"/>
            <p:cNvPicPr/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593" y="631776"/>
              <a:ext cx="2808312" cy="2221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4151784" y="870709"/>
              <a:ext cx="460851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/>
                <a:t>Parenkim</a:t>
              </a:r>
              <a:r>
                <a:rPr lang="en-US" sz="2000" b="1" dirty="0"/>
                <a:t> </a:t>
              </a:r>
              <a:r>
                <a:rPr lang="en-US" sz="2000" b="1" dirty="0" err="1"/>
                <a:t>penimbun</a:t>
              </a:r>
              <a:r>
                <a:rPr lang="en-US" sz="2000" dirty="0"/>
                <a:t>,</a:t>
              </a:r>
            </a:p>
            <a:p>
              <a:r>
                <a:rPr lang="en-US" sz="2000" dirty="0"/>
                <a:t> </a:t>
              </a:r>
              <a:r>
                <a:rPr lang="en-US" sz="2000" dirty="0" err="1"/>
                <a:t>menyimpan</a:t>
              </a:r>
              <a:r>
                <a:rPr lang="en-US" sz="2000" dirty="0"/>
                <a:t> </a:t>
              </a:r>
              <a:r>
                <a:rPr lang="en-US" sz="2000" dirty="0" err="1"/>
                <a:t>cadangan</a:t>
              </a:r>
              <a:r>
                <a:rPr lang="en-US" sz="2000" dirty="0"/>
                <a:t> </a:t>
              </a:r>
              <a:r>
                <a:rPr lang="en-US" sz="2000" dirty="0" err="1"/>
                <a:t>makanan</a:t>
              </a:r>
              <a:r>
                <a:rPr lang="en-US" sz="2000" dirty="0"/>
                <a:t>, </a:t>
              </a:r>
              <a:r>
                <a:rPr lang="en-US" sz="2000" dirty="0" err="1"/>
                <a:t>misalnya</a:t>
              </a:r>
              <a:r>
                <a:rPr lang="en-US" sz="2000" dirty="0"/>
                <a:t> </a:t>
              </a:r>
              <a:r>
                <a:rPr lang="en-US" sz="2000" dirty="0" err="1"/>
                <a:t>zat</a:t>
              </a:r>
              <a:r>
                <a:rPr lang="en-US" sz="2000" dirty="0"/>
                <a:t> </a:t>
              </a:r>
              <a:r>
                <a:rPr lang="en-US" sz="2000" dirty="0" err="1"/>
                <a:t>pati</a:t>
              </a:r>
              <a:r>
                <a:rPr lang="en-US" sz="2000" dirty="0"/>
                <a:t>.</a:t>
              </a:r>
            </a:p>
            <a:p>
              <a:r>
                <a:rPr lang="en-US" sz="2000" dirty="0" err="1"/>
                <a:t>Contoh</a:t>
              </a:r>
              <a:r>
                <a:rPr lang="en-US" sz="2000" dirty="0"/>
                <a:t> : </a:t>
              </a:r>
              <a:r>
                <a:rPr lang="en-US" sz="2000" dirty="0" err="1"/>
                <a:t>pada</a:t>
              </a:r>
              <a:r>
                <a:rPr lang="en-US" sz="2000" dirty="0"/>
                <a:t> </a:t>
              </a:r>
              <a:r>
                <a:rPr lang="en-US" sz="2000" dirty="0" err="1"/>
                <a:t>umbi</a:t>
              </a:r>
              <a:endParaRPr lang="en-US" sz="2000" dirty="0"/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3557140" y="1348423"/>
              <a:ext cx="504056" cy="2083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351905" y="2336976"/>
            <a:ext cx="7784656" cy="2232248"/>
            <a:chOff x="3351905" y="2336976"/>
            <a:chExt cx="7784656" cy="2232248"/>
          </a:xfrm>
        </p:grpSpPr>
        <p:pic>
          <p:nvPicPr>
            <p:cNvPr id="4" name="Picture 3" descr="Image result for parenkim asimilasi pada daun"/>
            <p:cNvPicPr/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4272" y="2336976"/>
              <a:ext cx="2592289" cy="2232248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3351905" y="2852936"/>
              <a:ext cx="441893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/>
                <a:t>Parenkim</a:t>
              </a:r>
              <a:r>
                <a:rPr lang="en-US" b="1" dirty="0"/>
                <a:t> </a:t>
              </a:r>
              <a:r>
                <a:rPr lang="en-US" b="1" dirty="0" err="1"/>
                <a:t>udara</a:t>
              </a:r>
              <a:r>
                <a:rPr lang="en-US" b="1" dirty="0"/>
                <a:t> (</a:t>
              </a:r>
              <a:r>
                <a:rPr lang="en-US" b="1" dirty="0" err="1"/>
                <a:t>aerenkim</a:t>
              </a:r>
              <a:r>
                <a:rPr lang="en-US" b="1" dirty="0"/>
                <a:t>), </a:t>
              </a:r>
              <a:r>
                <a:rPr lang="en-US" dirty="0" err="1"/>
                <a:t>ruang</a:t>
              </a:r>
              <a:r>
                <a:rPr lang="en-US" dirty="0"/>
                <a:t> </a:t>
              </a:r>
              <a:r>
                <a:rPr lang="en-US" dirty="0" err="1"/>
                <a:t>antar</a:t>
              </a:r>
              <a:r>
                <a:rPr lang="en-US" dirty="0"/>
                <a:t> </a:t>
              </a:r>
              <a:r>
                <a:rPr lang="en-US" dirty="0" err="1"/>
                <a:t>sel</a:t>
              </a:r>
              <a:r>
                <a:rPr lang="en-US" dirty="0"/>
                <a:t> </a:t>
              </a:r>
              <a:r>
                <a:rPr lang="en-US" dirty="0" err="1"/>
                <a:t>besar</a:t>
              </a:r>
              <a:r>
                <a:rPr lang="en-US" dirty="0"/>
                <a:t> </a:t>
              </a:r>
              <a:r>
                <a:rPr lang="en-US" dirty="0" err="1"/>
                <a:t>untuk</a:t>
              </a:r>
              <a:r>
                <a:rPr lang="en-US" dirty="0"/>
                <a:t> </a:t>
              </a:r>
              <a:r>
                <a:rPr lang="en-US" dirty="0" err="1"/>
                <a:t>menampung</a:t>
              </a:r>
              <a:r>
                <a:rPr lang="en-US" dirty="0"/>
                <a:t> </a:t>
              </a:r>
              <a:r>
                <a:rPr lang="en-US" dirty="0" err="1"/>
                <a:t>udara</a:t>
              </a:r>
              <a:r>
                <a:rPr lang="en-US" dirty="0"/>
                <a:t>.</a:t>
              </a:r>
            </a:p>
            <a:p>
              <a:r>
                <a:rPr lang="en-US" dirty="0"/>
                <a:t> </a:t>
              </a:r>
              <a:r>
                <a:rPr lang="en-US" dirty="0" err="1"/>
                <a:t>Contoh</a:t>
              </a:r>
              <a:r>
                <a:rPr lang="en-US" dirty="0"/>
                <a:t> : </a:t>
              </a:r>
              <a:r>
                <a:rPr lang="en-US" dirty="0" err="1"/>
                <a:t>aerenkim</a:t>
              </a:r>
              <a:r>
                <a:rPr lang="en-US" dirty="0"/>
                <a:t> </a:t>
              </a:r>
              <a:r>
                <a:rPr lang="en-US" dirty="0" err="1"/>
                <a:t>pada</a:t>
              </a:r>
              <a:r>
                <a:rPr lang="en-US" dirty="0"/>
                <a:t> </a:t>
              </a:r>
              <a:r>
                <a:rPr lang="en-US" dirty="0" err="1"/>
                <a:t>tangkai</a:t>
              </a:r>
              <a:r>
                <a:rPr lang="en-US" dirty="0"/>
                <a:t> </a:t>
              </a:r>
              <a:r>
                <a:rPr lang="en-US" dirty="0" err="1"/>
                <a:t>daun</a:t>
              </a:r>
              <a:r>
                <a:rPr lang="en-US" dirty="0"/>
                <a:t> </a:t>
              </a:r>
              <a:r>
                <a:rPr lang="en-US" dirty="0" err="1"/>
                <a:t>eceng</a:t>
              </a:r>
              <a:r>
                <a:rPr lang="en-US" dirty="0"/>
                <a:t> </a:t>
              </a:r>
              <a:r>
                <a:rPr lang="en-US" dirty="0" err="1"/>
                <a:t>gondok</a:t>
              </a:r>
              <a:endParaRPr lang="en-US" dirty="0"/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7770837" y="3184828"/>
              <a:ext cx="626852" cy="26827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23391" y="4293096"/>
            <a:ext cx="8280921" cy="2448272"/>
            <a:chOff x="623391" y="4293096"/>
            <a:chExt cx="8280921" cy="2448272"/>
          </a:xfrm>
        </p:grpSpPr>
        <p:pic>
          <p:nvPicPr>
            <p:cNvPr id="5" name="Picture 4" descr="Related image"/>
            <p:cNvPicPr/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391" y="4293096"/>
              <a:ext cx="3024337" cy="2448272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4583832" y="5019828"/>
              <a:ext cx="43204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Parenkim</a:t>
              </a:r>
              <a:r>
                <a:rPr lang="en-US" dirty="0"/>
                <a:t> </a:t>
              </a:r>
              <a:r>
                <a:rPr lang="en-US" dirty="0" err="1"/>
                <a:t>asimilasi</a:t>
              </a:r>
              <a:r>
                <a:rPr lang="en-US" dirty="0"/>
                <a:t>, </a:t>
              </a:r>
              <a:r>
                <a:rPr lang="en-US" dirty="0" err="1"/>
                <a:t>tempat</a:t>
              </a:r>
              <a:r>
                <a:rPr lang="en-US" dirty="0"/>
                <a:t> </a:t>
              </a:r>
              <a:r>
                <a:rPr lang="en-US" dirty="0" err="1"/>
                <a:t>terjadinya</a:t>
              </a:r>
              <a:r>
                <a:rPr lang="en-US" dirty="0"/>
                <a:t> </a:t>
              </a:r>
              <a:r>
                <a:rPr lang="en-US" dirty="0" err="1"/>
                <a:t>asimilasi</a:t>
              </a:r>
              <a:r>
                <a:rPr lang="en-US" dirty="0"/>
                <a:t> </a:t>
              </a:r>
              <a:r>
                <a:rPr lang="en-US" dirty="0" err="1"/>
                <a:t>senyawa</a:t>
              </a:r>
              <a:r>
                <a:rPr lang="en-US" dirty="0"/>
                <a:t> </a:t>
              </a:r>
              <a:r>
                <a:rPr lang="en-US" dirty="0" err="1"/>
                <a:t>karbon</a:t>
              </a:r>
              <a:r>
                <a:rPr lang="en-US" dirty="0"/>
                <a:t> (</a:t>
              </a:r>
              <a:r>
                <a:rPr lang="en-US" dirty="0" err="1"/>
                <a:t>fotosintesis</a:t>
              </a:r>
              <a:r>
                <a:rPr lang="en-US" dirty="0"/>
                <a:t>). </a:t>
              </a:r>
            </a:p>
            <a:p>
              <a:r>
                <a:rPr lang="en-US" dirty="0" err="1"/>
                <a:t>Contoh</a:t>
              </a:r>
              <a:r>
                <a:rPr lang="en-US" dirty="0"/>
                <a:t> : </a:t>
              </a:r>
              <a:r>
                <a:rPr lang="en-US" dirty="0" err="1"/>
                <a:t>parenkim</a:t>
              </a:r>
              <a:r>
                <a:rPr lang="en-US" dirty="0"/>
                <a:t> </a:t>
              </a:r>
              <a:r>
                <a:rPr lang="en-US" dirty="0" err="1"/>
                <a:t>pada</a:t>
              </a:r>
              <a:r>
                <a:rPr lang="en-US" dirty="0"/>
                <a:t> </a:t>
              </a:r>
              <a:r>
                <a:rPr lang="en-US" dirty="0" err="1"/>
                <a:t>mesofil</a:t>
              </a:r>
              <a:r>
                <a:rPr lang="en-US" dirty="0"/>
                <a:t> </a:t>
              </a:r>
              <a:r>
                <a:rPr lang="en-US" dirty="0" err="1"/>
                <a:t>daun</a:t>
              </a:r>
              <a:endParaRPr lang="en-US" dirty="0"/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3809168" y="5336599"/>
              <a:ext cx="504056" cy="2083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49579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256" y="158445"/>
            <a:ext cx="2232248" cy="876872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Parenkim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 </a:t>
            </a:r>
            <a:b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</a:br>
            <a:r>
              <a:rPr lang="en-US" sz="2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berdasarkan</a:t>
            </a:r>
            <a:r>
              <a:rPr lang="en-US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</a:t>
            </a:r>
            <a:r>
              <a:rPr lang="en-US" sz="2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bentuk</a:t>
            </a:r>
            <a:endParaRPr lang="en-US" sz="2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21353" y="296653"/>
            <a:ext cx="8266935" cy="2412267"/>
            <a:chOff x="421353" y="296653"/>
            <a:chExt cx="8266935" cy="2412267"/>
          </a:xfrm>
        </p:grpSpPr>
        <p:pic>
          <p:nvPicPr>
            <p:cNvPr id="3" name="Picture 2" descr="StrobusLeaf"/>
            <p:cNvPicPr/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353" y="296653"/>
              <a:ext cx="3338297" cy="2412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4439816" y="908720"/>
              <a:ext cx="4248472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Parenkim</a:t>
              </a:r>
              <a:r>
                <a:rPr lang="en-US" dirty="0"/>
                <a:t> </a:t>
              </a:r>
              <a:r>
                <a:rPr lang="en-US" dirty="0" err="1"/>
                <a:t>Lipatan</a:t>
              </a:r>
              <a:r>
                <a:rPr lang="en-US" dirty="0"/>
                <a:t>.</a:t>
              </a:r>
            </a:p>
            <a:p>
              <a:r>
                <a:rPr lang="en-US" dirty="0" err="1"/>
                <a:t>Dinding</a:t>
              </a:r>
              <a:r>
                <a:rPr lang="en-US" dirty="0"/>
                <a:t> </a:t>
              </a:r>
              <a:r>
                <a:rPr lang="en-US" dirty="0" err="1"/>
                <a:t>sel</a:t>
              </a:r>
              <a:r>
                <a:rPr lang="en-US" dirty="0"/>
                <a:t> </a:t>
              </a:r>
              <a:r>
                <a:rPr lang="en-US" dirty="0" err="1"/>
                <a:t>parenkim</a:t>
              </a:r>
              <a:r>
                <a:rPr lang="en-US" dirty="0"/>
                <a:t> </a:t>
              </a:r>
              <a:r>
                <a:rPr lang="en-US" dirty="0" err="1"/>
                <a:t>melipat-lipat</a:t>
              </a:r>
              <a:r>
                <a:rPr lang="en-US" dirty="0"/>
                <a:t>.</a:t>
              </a:r>
            </a:p>
            <a:p>
              <a:r>
                <a:rPr lang="en-US" dirty="0" err="1"/>
                <a:t>Contoh</a:t>
              </a:r>
              <a:r>
                <a:rPr lang="en-US" dirty="0"/>
                <a:t>: </a:t>
              </a:r>
              <a:r>
                <a:rPr lang="en-US" dirty="0" err="1"/>
                <a:t>parenkim</a:t>
              </a:r>
              <a:r>
                <a:rPr lang="en-US" dirty="0"/>
                <a:t> </a:t>
              </a:r>
              <a:r>
                <a:rPr lang="en-US" dirty="0" err="1"/>
                <a:t>pada</a:t>
              </a:r>
              <a:r>
                <a:rPr lang="en-US" dirty="0"/>
                <a:t> </a:t>
              </a:r>
              <a:r>
                <a:rPr lang="en-US" dirty="0" err="1"/>
                <a:t>daun</a:t>
              </a:r>
              <a:r>
                <a:rPr lang="en-US" dirty="0"/>
                <a:t> </a:t>
              </a:r>
              <a:r>
                <a:rPr lang="en-US" i="1" dirty="0" err="1"/>
                <a:t>Pinus</a:t>
              </a:r>
              <a:r>
                <a:rPr lang="en-US" i="1" dirty="0"/>
                <a:t> </a:t>
              </a:r>
              <a:r>
                <a:rPr lang="en-US" i="1" dirty="0" err="1"/>
                <a:t>merkusii</a:t>
              </a:r>
              <a:r>
                <a:rPr lang="en-US" dirty="0"/>
                <a:t>.</a:t>
              </a: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3935760" y="1268761"/>
              <a:ext cx="504056" cy="144016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914784" y="2420888"/>
            <a:ext cx="7717720" cy="2304256"/>
            <a:chOff x="2914784" y="2420888"/>
            <a:chExt cx="7717720" cy="2304256"/>
          </a:xfrm>
        </p:grpSpPr>
        <p:pic>
          <p:nvPicPr>
            <p:cNvPr id="4" name="Content Placeholder 3" descr="Canna sp.jpg"/>
            <p:cNvPicPr/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680176" y="2420888"/>
              <a:ext cx="2952328" cy="230425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914784" y="2708920"/>
              <a:ext cx="39604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Parenkim</a:t>
              </a:r>
              <a:r>
                <a:rPr lang="en-US" dirty="0"/>
                <a:t> </a:t>
              </a:r>
              <a:r>
                <a:rPr lang="en-US" dirty="0" err="1"/>
                <a:t>bintang</a:t>
              </a:r>
              <a:r>
                <a:rPr lang="en-US" dirty="0"/>
                <a:t> (</a:t>
              </a:r>
              <a:r>
                <a:rPr lang="en-US" dirty="0" err="1"/>
                <a:t>aktinenkim</a:t>
              </a:r>
              <a:r>
                <a:rPr lang="en-US" dirty="0"/>
                <a:t>).</a:t>
              </a:r>
            </a:p>
            <a:p>
              <a:r>
                <a:rPr lang="en-US" dirty="0" err="1"/>
                <a:t>Sel-sel</a:t>
              </a:r>
              <a:r>
                <a:rPr lang="en-US" dirty="0"/>
                <a:t> </a:t>
              </a:r>
              <a:r>
                <a:rPr lang="en-US" dirty="0" err="1"/>
                <a:t>berbenyuk</a:t>
              </a:r>
              <a:r>
                <a:rPr lang="en-US" dirty="0"/>
                <a:t> </a:t>
              </a:r>
              <a:r>
                <a:rPr lang="en-US" dirty="0" err="1"/>
                <a:t>seperti</a:t>
              </a:r>
              <a:r>
                <a:rPr lang="en-US" dirty="0"/>
                <a:t> </a:t>
              </a:r>
              <a:r>
                <a:rPr lang="en-US" dirty="0" err="1"/>
                <a:t>bintang</a:t>
              </a:r>
              <a:r>
                <a:rPr lang="en-US" dirty="0"/>
                <a:t>.</a:t>
              </a:r>
            </a:p>
            <a:p>
              <a:r>
                <a:rPr lang="en-US" dirty="0" err="1"/>
                <a:t>Contoh</a:t>
              </a:r>
              <a:r>
                <a:rPr lang="en-US" dirty="0"/>
                <a:t>: </a:t>
              </a:r>
              <a:r>
                <a:rPr lang="en-US" dirty="0" err="1"/>
                <a:t>parenkim</a:t>
              </a:r>
              <a:r>
                <a:rPr lang="en-US" dirty="0"/>
                <a:t> di </a:t>
              </a:r>
              <a:r>
                <a:rPr lang="en-US" dirty="0" err="1"/>
                <a:t>tangkai</a:t>
              </a:r>
              <a:r>
                <a:rPr lang="en-US" dirty="0"/>
                <a:t> </a:t>
              </a:r>
              <a:r>
                <a:rPr lang="en-US" dirty="0" err="1"/>
                <a:t>daun</a:t>
              </a:r>
              <a:r>
                <a:rPr lang="en-US" dirty="0"/>
                <a:t> </a:t>
              </a:r>
              <a:r>
                <a:rPr lang="en-US" i="1" dirty="0"/>
                <a:t>Canna </a:t>
              </a:r>
              <a:r>
                <a:rPr lang="en-US" i="1" dirty="0" err="1"/>
                <a:t>edulis</a:t>
              </a:r>
              <a:endParaRPr lang="en-US" i="1" dirty="0"/>
            </a:p>
          </p:txBody>
        </p:sp>
        <p:sp>
          <p:nvSpPr>
            <p:cNvPr id="9" name="Right Arrow 8"/>
            <p:cNvSpPr/>
            <p:nvPr/>
          </p:nvSpPr>
          <p:spPr>
            <a:xfrm rot="10800000">
              <a:off x="7007767" y="3235021"/>
              <a:ext cx="504056" cy="1440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21353" y="4246846"/>
            <a:ext cx="7978903" cy="2442706"/>
            <a:chOff x="421353" y="4221088"/>
            <a:chExt cx="7978903" cy="2442706"/>
          </a:xfrm>
        </p:grpSpPr>
        <p:pic>
          <p:nvPicPr>
            <p:cNvPr id="5" name="Picture 4" descr="E:\epidermis-stomata\anatomi daun.jpg"/>
            <p:cNvPicPr/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353" y="4221088"/>
              <a:ext cx="3338003" cy="24427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4439816" y="5036983"/>
              <a:ext cx="3960440" cy="14773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/>
                <a:t>Parenkim</a:t>
              </a:r>
              <a:r>
                <a:rPr lang="en-US" dirty="0"/>
                <a:t> palisade (</a:t>
              </a:r>
              <a:r>
                <a:rPr lang="en-US" dirty="0" err="1"/>
                <a:t>tiang</a:t>
              </a:r>
              <a:r>
                <a:rPr lang="en-US" dirty="0"/>
                <a:t>),</a:t>
              </a:r>
            </a:p>
            <a:p>
              <a:r>
                <a:rPr lang="en-US" dirty="0"/>
                <a:t>    </a:t>
              </a:r>
              <a:r>
                <a:rPr lang="en-US" dirty="0" err="1"/>
                <a:t>sel</a:t>
              </a:r>
              <a:r>
                <a:rPr lang="en-US" dirty="0"/>
                <a:t> </a:t>
              </a:r>
              <a:r>
                <a:rPr lang="en-US" dirty="0" err="1"/>
                <a:t>berbentuk</a:t>
              </a:r>
              <a:r>
                <a:rPr lang="en-US" dirty="0"/>
                <a:t> </a:t>
              </a:r>
              <a:r>
                <a:rPr lang="en-US" dirty="0" err="1"/>
                <a:t>tiang</a:t>
              </a:r>
              <a:endParaRPr lang="en-US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Palisade </a:t>
              </a:r>
              <a:r>
                <a:rPr lang="en-US" dirty="0" err="1"/>
                <a:t>spons</a:t>
              </a:r>
              <a:r>
                <a:rPr lang="en-US" dirty="0"/>
                <a:t> (</a:t>
              </a:r>
              <a:r>
                <a:rPr lang="en-US" dirty="0" err="1"/>
                <a:t>bunga</a:t>
              </a:r>
              <a:r>
                <a:rPr lang="en-US" dirty="0"/>
                <a:t> </a:t>
              </a:r>
              <a:r>
                <a:rPr lang="en-US" dirty="0" err="1"/>
                <a:t>karang</a:t>
              </a:r>
              <a:r>
                <a:rPr lang="en-US" dirty="0"/>
                <a:t>),</a:t>
              </a:r>
            </a:p>
            <a:p>
              <a:r>
                <a:rPr lang="en-US" dirty="0"/>
                <a:t>    </a:t>
              </a:r>
              <a:r>
                <a:rPr lang="en-US" dirty="0" err="1"/>
                <a:t>sel</a:t>
              </a:r>
              <a:r>
                <a:rPr lang="en-US" dirty="0"/>
                <a:t> </a:t>
              </a:r>
              <a:r>
                <a:rPr lang="en-US" dirty="0" err="1"/>
                <a:t>berbentuk</a:t>
              </a:r>
              <a:r>
                <a:rPr lang="en-US" dirty="0"/>
                <a:t> </a:t>
              </a:r>
              <a:r>
                <a:rPr lang="en-US" dirty="0" err="1"/>
                <a:t>bunga</a:t>
              </a:r>
              <a:r>
                <a:rPr lang="en-US" dirty="0"/>
                <a:t> </a:t>
              </a:r>
              <a:r>
                <a:rPr lang="en-US" dirty="0" err="1"/>
                <a:t>karang</a:t>
              </a:r>
              <a:endParaRPr lang="en-US" dirty="0"/>
            </a:p>
            <a:p>
              <a:r>
                <a:rPr lang="en-US" dirty="0"/>
                <a:t>    </a:t>
              </a:r>
              <a:r>
                <a:rPr lang="en-US" dirty="0" err="1"/>
                <a:t>Contoh</a:t>
              </a:r>
              <a:r>
                <a:rPr lang="en-US" dirty="0"/>
                <a:t> : </a:t>
              </a:r>
              <a:r>
                <a:rPr lang="en-US" dirty="0" err="1"/>
                <a:t>parenkim</a:t>
              </a:r>
              <a:r>
                <a:rPr lang="en-US" dirty="0"/>
                <a:t> </a:t>
              </a:r>
              <a:r>
                <a:rPr lang="en-US" dirty="0" err="1"/>
                <a:t>mesofil</a:t>
              </a:r>
              <a:r>
                <a:rPr lang="en-US" dirty="0"/>
                <a:t> </a:t>
              </a:r>
              <a:r>
                <a:rPr lang="en-US" dirty="0" err="1"/>
                <a:t>daun</a:t>
              </a:r>
              <a:endParaRPr lang="en-US" dirty="0"/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3935760" y="5370433"/>
              <a:ext cx="504056" cy="144016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9220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776" y="116632"/>
            <a:ext cx="2592288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3200" dirty="0">
                <a:latin typeface="Arial Narrow" panose="020B0606020202030204" pitchFamily="34" charset="0"/>
              </a:rPr>
              <a:t>Epidermis </a:t>
            </a:r>
            <a:br>
              <a:rPr lang="en-US" sz="3200" dirty="0">
                <a:latin typeface="Arial Narrow" panose="020B0606020202030204" pitchFamily="34" charset="0"/>
              </a:rPr>
            </a:br>
            <a:r>
              <a:rPr lang="en-US" sz="2700" dirty="0" err="1">
                <a:latin typeface="Script MT Bold" panose="03040602040607080904" pitchFamily="66" charset="0"/>
              </a:rPr>
              <a:t>ciri-ciri</a:t>
            </a:r>
            <a:endParaRPr lang="en-US" sz="2700" dirty="0">
              <a:latin typeface="Script MT Bold" panose="03040602040607080904" pitchFamily="66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65176" y="1341968"/>
            <a:ext cx="3530624" cy="5111368"/>
            <a:chOff x="765176" y="1341968"/>
            <a:chExt cx="3530624" cy="5111368"/>
          </a:xfrm>
        </p:grpSpPr>
        <p:pic>
          <p:nvPicPr>
            <p:cNvPr id="3" name="Picture 2" descr="Description: http://t3.gstatic.com/images?q=tbn:ANd9GcTcZmMALcWrKRpOYjsZDcLYsYAi1TLSU1imCrIU_AYQ_TdXEuLO1A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408" y="1341968"/>
              <a:ext cx="3528392" cy="252028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</p:pic>
        <p:pic>
          <p:nvPicPr>
            <p:cNvPr id="5" name="Picture 4" descr="Related image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176" y="4005064"/>
              <a:ext cx="3530624" cy="244827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</p:pic>
      </p:grpSp>
      <p:sp>
        <p:nvSpPr>
          <p:cNvPr id="6" name="TextBox 5"/>
          <p:cNvSpPr txBox="1"/>
          <p:nvPr/>
        </p:nvSpPr>
        <p:spPr>
          <a:xfrm>
            <a:off x="4799856" y="2669431"/>
            <a:ext cx="58326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Merupakan</a:t>
            </a:r>
            <a:r>
              <a:rPr lang="en-US" dirty="0"/>
              <a:t> </a:t>
            </a:r>
            <a:r>
              <a:rPr lang="en-US" dirty="0" err="1"/>
              <a:t>jaringan</a:t>
            </a:r>
            <a:r>
              <a:rPr lang="en-US" dirty="0"/>
              <a:t> </a:t>
            </a:r>
            <a:r>
              <a:rPr lang="en-US" dirty="0" err="1"/>
              <a:t>pelindung</a:t>
            </a:r>
            <a:r>
              <a:rPr lang="en-US" dirty="0"/>
              <a:t>, </a:t>
            </a:r>
            <a:r>
              <a:rPr lang="en-US" dirty="0" err="1"/>
              <a:t>menutupi</a:t>
            </a:r>
            <a:r>
              <a:rPr lang="en-US" dirty="0"/>
              <a:t> </a:t>
            </a:r>
            <a:r>
              <a:rPr lang="en-US" dirty="0" err="1"/>
              <a:t>permukaan</a:t>
            </a:r>
            <a:r>
              <a:rPr lang="en-US" dirty="0"/>
              <a:t> organ </a:t>
            </a:r>
            <a:r>
              <a:rPr lang="en-US" dirty="0" err="1"/>
              <a:t>tumbuhan</a:t>
            </a:r>
            <a:endParaRPr lang="en-US" dirty="0"/>
          </a:p>
          <a:p>
            <a:r>
              <a:rPr lang="en-US" dirty="0" err="1"/>
              <a:t>Umumnya</a:t>
            </a:r>
            <a:r>
              <a:rPr lang="en-US" dirty="0"/>
              <a:t> </a:t>
            </a:r>
            <a:r>
              <a:rPr lang="en-US" dirty="0" err="1"/>
              <a:t>tersusun</a:t>
            </a:r>
            <a:r>
              <a:rPr lang="en-US" dirty="0"/>
              <a:t> </a:t>
            </a:r>
            <a:r>
              <a:rPr lang="en-US" dirty="0" err="1"/>
              <a:t>atas</a:t>
            </a:r>
            <a:r>
              <a:rPr lang="en-US" dirty="0"/>
              <a:t> </a:t>
            </a:r>
            <a:r>
              <a:rPr lang="en-US" dirty="0" err="1"/>
              <a:t>selapis</a:t>
            </a:r>
            <a:r>
              <a:rPr lang="en-US" dirty="0"/>
              <a:t> </a:t>
            </a:r>
            <a:r>
              <a:rPr lang="en-US" dirty="0" err="1"/>
              <a:t>sel</a:t>
            </a:r>
            <a:r>
              <a:rPr lang="en-US" dirty="0"/>
              <a:t> </a:t>
            </a:r>
          </a:p>
          <a:p>
            <a:r>
              <a:rPr lang="en-US" dirty="0" err="1"/>
              <a:t>Tersusun</a:t>
            </a:r>
            <a:r>
              <a:rPr lang="en-US" dirty="0"/>
              <a:t> </a:t>
            </a:r>
            <a:r>
              <a:rPr lang="en-US" dirty="0" err="1"/>
              <a:t>rapat</a:t>
            </a:r>
            <a:endParaRPr lang="en-US" dirty="0"/>
          </a:p>
          <a:p>
            <a:r>
              <a:rPr lang="en-US" dirty="0"/>
              <a:t> </a:t>
            </a:r>
            <a:r>
              <a:rPr lang="en-US" dirty="0" err="1"/>
              <a:t>Sel</a:t>
            </a:r>
            <a:r>
              <a:rPr lang="en-US" dirty="0"/>
              <a:t> </a:t>
            </a:r>
            <a:r>
              <a:rPr lang="en-US" dirty="0" err="1"/>
              <a:t>hidup</a:t>
            </a:r>
            <a:r>
              <a:rPr lang="en-US" dirty="0"/>
              <a:t>, </a:t>
            </a:r>
            <a:r>
              <a:rPr lang="en-US" dirty="0" err="1"/>
              <a:t>bentuk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ukurannya</a:t>
            </a:r>
            <a:r>
              <a:rPr lang="en-US" dirty="0"/>
              <a:t> </a:t>
            </a:r>
            <a:r>
              <a:rPr lang="en-US" dirty="0" err="1"/>
              <a:t>bervariasi</a:t>
            </a:r>
            <a:endParaRPr lang="en-US" dirty="0"/>
          </a:p>
          <a:p>
            <a:r>
              <a:rPr lang="en-US" dirty="0" err="1"/>
              <a:t>Sel</a:t>
            </a:r>
            <a:r>
              <a:rPr lang="en-US" dirty="0"/>
              <a:t> </a:t>
            </a:r>
            <a:r>
              <a:rPr lang="en-US" dirty="0" err="1"/>
              <a:t>umumnya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memiliki</a:t>
            </a:r>
            <a:r>
              <a:rPr lang="en-US" dirty="0"/>
              <a:t> </a:t>
            </a:r>
            <a:r>
              <a:rPr lang="en-US" dirty="0" err="1"/>
              <a:t>kloroplas</a:t>
            </a:r>
            <a:endParaRPr lang="en-US" dirty="0"/>
          </a:p>
          <a:p>
            <a:r>
              <a:rPr lang="en-US" dirty="0" err="1"/>
              <a:t>Beberapa</a:t>
            </a:r>
            <a:r>
              <a:rPr lang="en-US" dirty="0"/>
              <a:t> </a:t>
            </a:r>
            <a:r>
              <a:rPr lang="en-US" dirty="0" err="1"/>
              <a:t>sel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terdiferensiasi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“</a:t>
            </a:r>
            <a:r>
              <a:rPr lang="en-US" dirty="0" err="1"/>
              <a:t>derivat</a:t>
            </a:r>
            <a:r>
              <a:rPr lang="en-US" dirty="0"/>
              <a:t> epidermis”</a:t>
            </a:r>
          </a:p>
        </p:txBody>
      </p:sp>
    </p:spTree>
    <p:extLst>
      <p:ext uri="{BB962C8B-B14F-4D97-AF65-F5344CB8AC3E}">
        <p14:creationId xmlns:p14="http://schemas.microsoft.com/office/powerpoint/2010/main" val="1658807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094" y="49600"/>
            <a:ext cx="239433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3200" dirty="0">
                <a:latin typeface="Arial Narrow" panose="020B0606020202030204" pitchFamily="34" charset="0"/>
              </a:rPr>
              <a:t>Epidermis</a:t>
            </a:r>
            <a:br>
              <a:rPr lang="en-US" dirty="0"/>
            </a:br>
            <a:r>
              <a:rPr lang="en-US" sz="2400" dirty="0" err="1">
                <a:latin typeface="Script MT Bold" panose="03040602040607080904" pitchFamily="66" charset="0"/>
              </a:rPr>
              <a:t>derivat</a:t>
            </a:r>
            <a:r>
              <a:rPr lang="en-US" sz="2400" dirty="0">
                <a:latin typeface="Script MT Bold" panose="03040602040607080904" pitchFamily="66" charset="0"/>
              </a:rPr>
              <a:t> epidermis</a:t>
            </a:r>
          </a:p>
        </p:txBody>
      </p:sp>
      <p:pic>
        <p:nvPicPr>
          <p:cNvPr id="3" name="Picture 2" descr="Image result for struktur stomata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9" t="2174" r="1093" b="2174"/>
          <a:stretch/>
        </p:blipFill>
        <p:spPr bwMode="auto">
          <a:xfrm>
            <a:off x="767408" y="980728"/>
            <a:ext cx="3286224" cy="20419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980728"/>
            <a:ext cx="3022571" cy="1934463"/>
          </a:xfrm>
          <a:prstGeom prst="rect">
            <a:avLst/>
          </a:prstGeom>
        </p:spPr>
      </p:pic>
      <p:pic>
        <p:nvPicPr>
          <p:cNvPr id="5" name="Picture 4" descr="Image result for sel kipas pada dau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523" y="980728"/>
            <a:ext cx="2921635" cy="1940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Image result for sistolit pada daun ficus elastic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62" y="3645024"/>
            <a:ext cx="3210470" cy="2078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5" t="20833" r="1605" b="18055"/>
          <a:stretch/>
        </p:blipFill>
        <p:spPr>
          <a:xfrm>
            <a:off x="4223792" y="3637260"/>
            <a:ext cx="3022571" cy="20867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12121" r="17188" b="6060"/>
          <a:stretch/>
        </p:blipFill>
        <p:spPr>
          <a:xfrm>
            <a:off x="7416523" y="3637260"/>
            <a:ext cx="2921635" cy="2086704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427259" y="299695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Stomata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07080" y="295605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Trikoma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343265" y="277138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Sel</a:t>
            </a:r>
            <a:r>
              <a:rPr lang="en-US" dirty="0"/>
              <a:t> </a:t>
            </a:r>
            <a:r>
              <a:rPr lang="en-US" dirty="0" err="1"/>
              <a:t>kipas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175231" y="579688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Litosit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606636" y="5796884"/>
            <a:ext cx="2097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Trikoma</a:t>
            </a:r>
            <a:r>
              <a:rPr lang="en-US" dirty="0"/>
              <a:t> glandular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01345" y="5796884"/>
            <a:ext cx="2868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Rambut</a:t>
            </a:r>
            <a:r>
              <a:rPr lang="en-US" dirty="0"/>
              <a:t> </a:t>
            </a:r>
            <a:r>
              <a:rPr lang="en-US" dirty="0" err="1"/>
              <a:t>akar</a:t>
            </a:r>
            <a:r>
              <a:rPr lang="en-US" dirty="0"/>
              <a:t> (</a:t>
            </a:r>
            <a:r>
              <a:rPr lang="en-US" dirty="0" err="1"/>
              <a:t>bulu</a:t>
            </a:r>
            <a:r>
              <a:rPr lang="en-US" dirty="0"/>
              <a:t> </a:t>
            </a:r>
            <a:r>
              <a:rPr lang="en-US" dirty="0" err="1"/>
              <a:t>akar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16043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9656" y="609600"/>
            <a:ext cx="5008880" cy="443136"/>
          </a:xfrm>
        </p:spPr>
        <p:txBody>
          <a:bodyPr>
            <a:noAutofit/>
          </a:bodyPr>
          <a:lstStyle/>
          <a:p>
            <a:pPr algn="ctr"/>
            <a:r>
              <a:rPr lang="en-US" sz="2800" dirty="0" err="1">
                <a:latin typeface="Arial Narrow" panose="020B0606020202030204" pitchFamily="34" charset="0"/>
              </a:rPr>
              <a:t>Jaringan</a:t>
            </a:r>
            <a:r>
              <a:rPr lang="en-US" sz="2800" dirty="0">
                <a:latin typeface="Arial Narrow" panose="020B060602020203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</a:rPr>
              <a:t>Penguat</a:t>
            </a:r>
            <a:r>
              <a:rPr lang="en-US" sz="2800" dirty="0">
                <a:latin typeface="Arial Narrow" panose="020B0606020202030204" pitchFamily="34" charset="0"/>
              </a:rPr>
              <a:t>/</a:t>
            </a:r>
            <a:r>
              <a:rPr lang="en-US" sz="2800" dirty="0" err="1">
                <a:latin typeface="Arial Narrow" panose="020B0606020202030204" pitchFamily="34" charset="0"/>
              </a:rPr>
              <a:t>Penyokong</a:t>
            </a:r>
            <a:endParaRPr lang="en-US" sz="2800" dirty="0">
              <a:latin typeface="Arial Narrow" panose="020B0606020202030204" pitchFamily="34" charset="0"/>
            </a:endParaRPr>
          </a:p>
        </p:txBody>
      </p:sp>
      <p:pic>
        <p:nvPicPr>
          <p:cNvPr id="3" name="Picture 2" descr="Related imag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1124744"/>
            <a:ext cx="5008880" cy="367240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495600" y="5229200"/>
            <a:ext cx="6480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Jaringan</a:t>
            </a:r>
            <a:r>
              <a:rPr lang="en-US" dirty="0"/>
              <a:t> </a:t>
            </a:r>
            <a:r>
              <a:rPr lang="en-US" err="1"/>
              <a:t>penguat</a:t>
            </a:r>
            <a:r>
              <a:rPr lang="en-US"/>
              <a:t> :  </a:t>
            </a:r>
            <a:r>
              <a:rPr lang="en-US" dirty="0" err="1"/>
              <a:t>kolenkim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sklerenkim</a:t>
            </a:r>
            <a:r>
              <a:rPr lang="en-US" dirty="0"/>
              <a:t>.</a:t>
            </a:r>
          </a:p>
          <a:p>
            <a:r>
              <a:rPr lang="en-US" dirty="0" err="1"/>
              <a:t>Sel</a:t>
            </a:r>
            <a:r>
              <a:rPr lang="en-US" dirty="0"/>
              <a:t> </a:t>
            </a:r>
            <a:r>
              <a:rPr lang="en-US" dirty="0" err="1"/>
              <a:t>mengalami</a:t>
            </a:r>
            <a:r>
              <a:rPr lang="en-US" dirty="0"/>
              <a:t> </a:t>
            </a:r>
            <a:r>
              <a:rPr lang="en-US" dirty="0" err="1"/>
              <a:t>penebalan</a:t>
            </a:r>
            <a:r>
              <a:rPr lang="en-US" dirty="0"/>
              <a:t>  </a:t>
            </a:r>
            <a:r>
              <a:rPr lang="en-US" dirty="0" err="1"/>
              <a:t>dinding</a:t>
            </a:r>
            <a:r>
              <a:rPr lang="en-US" dirty="0"/>
              <a:t> </a:t>
            </a:r>
            <a:r>
              <a:rPr lang="en-US" dirty="0" err="1"/>
              <a:t>sel</a:t>
            </a:r>
            <a:r>
              <a:rPr lang="en-US" dirty="0"/>
              <a:t> </a:t>
            </a:r>
          </a:p>
          <a:p>
            <a:r>
              <a:rPr lang="en-US" dirty="0" err="1"/>
              <a:t>Kolenkim</a:t>
            </a:r>
            <a:r>
              <a:rPr lang="en-US" dirty="0"/>
              <a:t> </a:t>
            </a:r>
            <a:r>
              <a:rPr lang="en-US" dirty="0" err="1"/>
              <a:t>sering</a:t>
            </a:r>
            <a:r>
              <a:rPr lang="en-US" dirty="0"/>
              <a:t> </a:t>
            </a:r>
            <a:r>
              <a:rPr lang="en-US" dirty="0" err="1"/>
              <a:t>ditemukan</a:t>
            </a:r>
            <a:r>
              <a:rPr lang="en-US" dirty="0"/>
              <a:t> di </a:t>
            </a:r>
            <a:r>
              <a:rPr lang="en-US" dirty="0" err="1"/>
              <a:t>perifer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organ yang </a:t>
            </a:r>
            <a:r>
              <a:rPr lang="en-US" dirty="0" err="1"/>
              <a:t>relatif</a:t>
            </a:r>
            <a:r>
              <a:rPr lang="en-US" dirty="0"/>
              <a:t> </a:t>
            </a:r>
            <a:r>
              <a:rPr lang="en-US" dirty="0" err="1"/>
              <a:t>muda</a:t>
            </a:r>
            <a:r>
              <a:rPr lang="en-US" dirty="0"/>
              <a:t>, </a:t>
            </a:r>
            <a:r>
              <a:rPr lang="en-US" dirty="0" err="1"/>
              <a:t>sklerenkim</a:t>
            </a:r>
            <a:r>
              <a:rPr lang="en-US" dirty="0"/>
              <a:t> </a:t>
            </a:r>
            <a:r>
              <a:rPr lang="en-US" dirty="0" err="1"/>
              <a:t>terdapatnya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err="1"/>
              <a:t>ke</a:t>
            </a:r>
            <a:r>
              <a:rPr lang="en-US"/>
              <a:t> tengah pada organ dewasa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454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5760" y="116632"/>
            <a:ext cx="3546458" cy="504056"/>
          </a:xfr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3200" dirty="0" err="1">
                <a:latin typeface="Arial Narrow" panose="020B0606020202030204" pitchFamily="34" charset="0"/>
              </a:rPr>
              <a:t>Jaringan</a:t>
            </a:r>
            <a:r>
              <a:rPr lang="en-US" sz="3200" dirty="0">
                <a:latin typeface="Arial Narrow" panose="020B0606020202030204" pitchFamily="34" charset="0"/>
              </a:rPr>
              <a:t> </a:t>
            </a:r>
            <a:r>
              <a:rPr lang="en-US" sz="3200" dirty="0" err="1">
                <a:latin typeface="Arial Narrow" panose="020B0606020202030204" pitchFamily="34" charset="0"/>
              </a:rPr>
              <a:t>Pengangkut</a:t>
            </a:r>
            <a:endParaRPr lang="en-US" sz="3200" dirty="0">
              <a:latin typeface="Arial Narrow" panose="020B060602020203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79376" y="836712"/>
            <a:ext cx="5516741" cy="2160241"/>
            <a:chOff x="479376" y="836712"/>
            <a:chExt cx="5516741" cy="2160241"/>
          </a:xfrm>
        </p:grpSpPr>
        <p:pic>
          <p:nvPicPr>
            <p:cNvPr id="3" name="Picture 2" descr="Image result for jaringan xilem dan floem pada tumbuhan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376" y="836712"/>
              <a:ext cx="2811964" cy="216024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4" name="Picture 3" descr="D:\Anatomi Tumbuhan\xilem\xilem.pn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1704" y="836712"/>
              <a:ext cx="2564413" cy="21602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grpSp>
        <p:nvGrpSpPr>
          <p:cNvPr id="9" name="Group 8"/>
          <p:cNvGrpSpPr/>
          <p:nvPr/>
        </p:nvGrpSpPr>
        <p:grpSpPr>
          <a:xfrm>
            <a:off x="6312024" y="2996952"/>
            <a:ext cx="5544616" cy="2736303"/>
            <a:chOff x="6312024" y="2996952"/>
            <a:chExt cx="5298949" cy="2736303"/>
          </a:xfrm>
        </p:grpSpPr>
        <p:pic>
          <p:nvPicPr>
            <p:cNvPr id="5" name="Picture 4" descr="Image result for jaringan floem pada tumbuhan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2024" y="2996952"/>
              <a:ext cx="2807408" cy="273630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6" name="Picture 5" descr="Related image"/>
            <p:cNvPicPr/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9432" y="2996953"/>
              <a:ext cx="2491541" cy="27363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sp>
        <p:nvSpPr>
          <p:cNvPr id="7" name="TextBox 6"/>
          <p:cNvSpPr txBox="1"/>
          <p:nvPr/>
        </p:nvSpPr>
        <p:spPr>
          <a:xfrm>
            <a:off x="1127448" y="2996953"/>
            <a:ext cx="4868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Unsur-unsur</a:t>
            </a:r>
            <a:r>
              <a:rPr lang="en-US" dirty="0"/>
              <a:t> </a:t>
            </a:r>
            <a:r>
              <a:rPr lang="en-US" dirty="0" err="1"/>
              <a:t>Xilem</a:t>
            </a:r>
            <a:r>
              <a:rPr lang="en-US" dirty="0"/>
              <a:t> </a:t>
            </a:r>
          </a:p>
          <a:p>
            <a:pPr algn="ctr"/>
            <a:r>
              <a:rPr lang="en-US" dirty="0" err="1"/>
              <a:t>Fungsi</a:t>
            </a:r>
            <a:r>
              <a:rPr lang="en-US" dirty="0"/>
              <a:t> : </a:t>
            </a:r>
            <a:r>
              <a:rPr lang="en-US" dirty="0" err="1"/>
              <a:t>mengangkut</a:t>
            </a:r>
            <a:r>
              <a:rPr lang="en-US" dirty="0"/>
              <a:t> air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zat</a:t>
            </a:r>
            <a:r>
              <a:rPr lang="en-US" dirty="0"/>
              <a:t> </a:t>
            </a:r>
            <a:r>
              <a:rPr lang="en-US" dirty="0" err="1"/>
              <a:t>hara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akar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batang</a:t>
            </a:r>
            <a:r>
              <a:rPr lang="en-US" dirty="0"/>
              <a:t> </a:t>
            </a:r>
            <a:r>
              <a:rPr lang="en-US" dirty="0" err="1"/>
              <a:t>lalu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daun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08550" y="5733256"/>
            <a:ext cx="5175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dirty="0" err="1"/>
              <a:t>Unsur-unsur</a:t>
            </a:r>
            <a:r>
              <a:rPr lang="en-US" dirty="0"/>
              <a:t> </a:t>
            </a:r>
            <a:r>
              <a:rPr lang="en-US" dirty="0" err="1"/>
              <a:t>Floem</a:t>
            </a:r>
            <a:r>
              <a:rPr lang="en-US" dirty="0"/>
              <a:t> </a:t>
            </a:r>
          </a:p>
          <a:p>
            <a:pPr algn="ctr"/>
            <a:r>
              <a:rPr lang="en-US" dirty="0" err="1"/>
              <a:t>Fungsi</a:t>
            </a:r>
            <a:r>
              <a:rPr lang="en-US" dirty="0"/>
              <a:t> : </a:t>
            </a:r>
            <a:r>
              <a:rPr lang="en-US" dirty="0" err="1"/>
              <a:t>mengankut</a:t>
            </a:r>
            <a:r>
              <a:rPr lang="en-US" dirty="0"/>
              <a:t> </a:t>
            </a:r>
            <a:r>
              <a:rPr lang="en-US" dirty="0" err="1"/>
              <a:t>hasil</a:t>
            </a:r>
            <a:r>
              <a:rPr lang="en-US" dirty="0"/>
              <a:t> </a:t>
            </a:r>
            <a:r>
              <a:rPr lang="en-US" dirty="0" err="1"/>
              <a:t>fotosintesis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seluruh</a:t>
            </a:r>
            <a:r>
              <a:rPr lang="en-US" dirty="0"/>
              <a:t>                 </a:t>
            </a:r>
            <a:r>
              <a:rPr lang="en-US" dirty="0" err="1"/>
              <a:t>bagian</a:t>
            </a:r>
            <a:r>
              <a:rPr lang="en-US" dirty="0"/>
              <a:t> </a:t>
            </a:r>
            <a:r>
              <a:rPr lang="en-US" dirty="0" err="1"/>
              <a:t>tumbuhan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33435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2918</TotalTime>
  <Words>460</Words>
  <Application>Microsoft Office PowerPoint</Application>
  <PresentationFormat>Widescreen</PresentationFormat>
  <Paragraphs>100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MingLiU_HKSCS-ExtB</vt:lpstr>
      <vt:lpstr>Agency FB</vt:lpstr>
      <vt:lpstr>Arial</vt:lpstr>
      <vt:lpstr>Arial Narrow</vt:lpstr>
      <vt:lpstr>Berlin Sans FB</vt:lpstr>
      <vt:lpstr>Brush Script MT</vt:lpstr>
      <vt:lpstr>Calibri</vt:lpstr>
      <vt:lpstr>Script MT Bold</vt:lpstr>
      <vt:lpstr>Trebuchet MS</vt:lpstr>
      <vt:lpstr>Wingdings 3</vt:lpstr>
      <vt:lpstr>Facet</vt:lpstr>
      <vt:lpstr>PowerPoint Presentation</vt:lpstr>
      <vt:lpstr>Meristem  berdasarkan letaknya</vt:lpstr>
      <vt:lpstr>Meristem  </vt:lpstr>
      <vt:lpstr>Parenkim   berdasarkan fungsi</vt:lpstr>
      <vt:lpstr>Parenkim  berdasarkan bentuk</vt:lpstr>
      <vt:lpstr>Epidermis  ciri-ciri</vt:lpstr>
      <vt:lpstr>Epidermis derivat epidermis</vt:lpstr>
      <vt:lpstr>Jaringan Penguat/Penyokong</vt:lpstr>
      <vt:lpstr>Jaringan Pengangkut</vt:lpstr>
      <vt:lpstr>Jaringan Pengangkut Tipe jaringan pengangkut</vt:lpstr>
      <vt:lpstr>Struktur Anatomi Akar</vt:lpstr>
      <vt:lpstr>Struktur Anatomi Batang</vt:lpstr>
      <vt:lpstr>Struktur Anatomi Batang Tipe Stele</vt:lpstr>
      <vt:lpstr>Struktur Anatomi Daun</vt:lpstr>
      <vt:lpstr>Struktur Anatomi Daun (Tipe Daun)</vt:lpstr>
      <vt:lpstr>BUNGA</vt:lpstr>
      <vt:lpstr>BUAH dan BIJI</vt:lpstr>
      <vt:lpstr>Transportasi Pada Tumbuhan</vt:lpstr>
      <vt:lpstr>Transpirasi</vt:lpstr>
      <vt:lpstr>TERIMA KASIH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JARINGAN-ORGAN-PROSES FISIOLOGI TUMBUHAN</dc:title>
  <dc:creator>ASUS</dc:creator>
  <cp:lastModifiedBy> </cp:lastModifiedBy>
  <cp:revision>96</cp:revision>
  <dcterms:created xsi:type="dcterms:W3CDTF">2019-09-26T03:51:06Z</dcterms:created>
  <dcterms:modified xsi:type="dcterms:W3CDTF">2019-10-26T04:52:04Z</dcterms:modified>
</cp:coreProperties>
</file>