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5" r:id="rId2"/>
  </p:sldMasterIdLst>
  <p:notesMasterIdLst>
    <p:notesMasterId r:id="rId13"/>
  </p:notesMasterIdLst>
  <p:sldIdLst>
    <p:sldId id="361" r:id="rId3"/>
    <p:sldId id="362" r:id="rId4"/>
    <p:sldId id="363" r:id="rId5"/>
    <p:sldId id="364" r:id="rId6"/>
    <p:sldId id="365" r:id="rId7"/>
    <p:sldId id="366" r:id="rId8"/>
    <p:sldId id="367" r:id="rId9"/>
    <p:sldId id="370" r:id="rId10"/>
    <p:sldId id="368" r:id="rId11"/>
    <p:sldId id="369" r:id="rId12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84460" autoAdjust="0"/>
  </p:normalViewPr>
  <p:slideViewPr>
    <p:cSldViewPr snapToGrid="0">
      <p:cViewPr varScale="1">
        <p:scale>
          <a:sx n="38" d="100"/>
          <a:sy n="38" d="100"/>
        </p:scale>
        <p:origin x="-1332" y="-126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2019/11/7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481" y="2057401"/>
            <a:ext cx="15695838" cy="2890838"/>
          </a:xfrm>
        </p:spPr>
        <p:txBody>
          <a:bodyPr anchor="b">
            <a:noAutofit/>
          </a:bodyPr>
          <a:lstStyle>
            <a:lvl1pPr>
              <a:defRPr sz="96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81" y="5257800"/>
            <a:ext cx="12800489" cy="2628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321" y="27432"/>
            <a:ext cx="5790697" cy="493776"/>
          </a:xfrm>
          <a:prstGeom prst="rect">
            <a:avLst/>
          </a:prstGeom>
        </p:spPr>
        <p:txBody>
          <a:bodyPr lIns="163275" tIns="81638" rIns="163275" bIns="81638"/>
          <a:lstStyle/>
          <a:p>
            <a:fld id="{DFD54CB1-507F-440E-B182-5EF9D9D1C961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BD0-5CFB-4F70-8AB3-C9E6D0E7923A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481" y="5097780"/>
            <a:ext cx="15695838" cy="238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803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321" y="27432"/>
            <a:ext cx="5790697" cy="493776"/>
          </a:xfrm>
          <a:prstGeom prst="rect">
            <a:avLst/>
          </a:prstGeom>
        </p:spPr>
        <p:txBody>
          <a:bodyPr lIns="163275" tIns="81638" rIns="163275" bIns="81638"/>
          <a:lstStyle/>
          <a:p>
            <a:fld id="{DFD54CB1-507F-440E-B182-5EF9D9D1C961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BD0-5CFB-4F70-8AB3-C9E6D0E7923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606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  <p:sldLayoutId id="2147483775" r:id="rId28"/>
    <p:sldLayoutId id="2147483776" r:id="rId2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Chapter 1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d-ID" sz="5400" dirty="0" smtClean="0"/>
              <a:t>Procedure Text; Manual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418220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 b="2627"/>
          <a:stretch>
            <a:fillRect/>
          </a:stretch>
        </p:blipFill>
        <p:spPr bwMode="auto">
          <a:xfrm>
            <a:off x="1" y="0"/>
            <a:ext cx="88646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 smtClean="0"/>
              <a:t>Here</a:t>
            </a:r>
            <a:r>
              <a:rPr lang="en-ID" sz="5400" dirty="0" smtClean="0"/>
              <a:t>’</a:t>
            </a:r>
            <a:r>
              <a:rPr lang="id-ID" sz="5400" dirty="0" smtClean="0"/>
              <a:t>s </a:t>
            </a:r>
            <a:r>
              <a:rPr lang="id-ID" sz="5400" dirty="0" smtClean="0"/>
              <a:t>the example of </a:t>
            </a:r>
            <a:r>
              <a:rPr lang="en-ID" sz="5400" dirty="0" smtClean="0"/>
              <a:t>procedure text: </a:t>
            </a:r>
            <a:r>
              <a:rPr lang="id-ID" sz="5400" dirty="0" smtClean="0"/>
              <a:t>manual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324031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444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5453" y="829993"/>
            <a:ext cx="6910959" cy="4215032"/>
          </a:xfrm>
        </p:spPr>
        <p:txBody>
          <a:bodyPr>
            <a:normAutofit/>
          </a:bodyPr>
          <a:lstStyle/>
          <a:p>
            <a:r>
              <a:rPr lang="id-ID" sz="4000" dirty="0" smtClean="0"/>
              <a:t>Are you familiar with the </a:t>
            </a:r>
            <a:r>
              <a:rPr lang="id-ID" sz="4000" dirty="0" smtClean="0"/>
              <a:t>picture?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292104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Discuss the following questions!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24"/>
          </p:nvPr>
        </p:nvSpPr>
        <p:spPr>
          <a:xfrm>
            <a:off x="9525363" y="4067025"/>
            <a:ext cx="7996244" cy="53144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sz="3200" dirty="0" smtClean="0"/>
              <a:t>1. Do you know what the picture is called?</a:t>
            </a:r>
          </a:p>
          <a:p>
            <a:pPr>
              <a:lnSpc>
                <a:spcPct val="150000"/>
              </a:lnSpc>
            </a:pPr>
            <a:r>
              <a:rPr lang="id-ID" sz="3200" dirty="0" smtClean="0"/>
              <a:t>2. Where do you usually find that kind of   </a:t>
            </a:r>
          </a:p>
          <a:p>
            <a:pPr>
              <a:lnSpc>
                <a:spcPct val="150000"/>
              </a:lnSpc>
            </a:pPr>
            <a:r>
              <a:rPr lang="id-ID" sz="3200" dirty="0"/>
              <a:t> </a:t>
            </a:r>
            <a:r>
              <a:rPr lang="id-ID" sz="3200" dirty="0" smtClean="0"/>
              <a:t>  picture?</a:t>
            </a:r>
          </a:p>
          <a:p>
            <a:pPr>
              <a:lnSpc>
                <a:spcPct val="150000"/>
              </a:lnSpc>
            </a:pPr>
            <a:r>
              <a:rPr lang="id-ID" sz="3200" dirty="0" smtClean="0"/>
              <a:t>3. What is the purpose of the picture?</a:t>
            </a:r>
          </a:p>
          <a:p>
            <a:pPr>
              <a:lnSpc>
                <a:spcPct val="150000"/>
              </a:lnSpc>
            </a:pPr>
            <a:r>
              <a:rPr lang="id-ID" sz="3200" dirty="0" smtClean="0"/>
              <a:t>4. </a:t>
            </a:r>
            <a:r>
              <a:rPr lang="en-US" sz="3200" dirty="0" smtClean="0"/>
              <a:t>Can you understand the information </a:t>
            </a:r>
            <a:endParaRPr lang="id-ID" sz="3200" dirty="0" smtClean="0"/>
          </a:p>
          <a:p>
            <a:pPr>
              <a:lnSpc>
                <a:spcPct val="150000"/>
              </a:lnSpc>
            </a:pPr>
            <a:r>
              <a:rPr lang="id-ID" sz="3200" dirty="0"/>
              <a:t> </a:t>
            </a:r>
            <a:r>
              <a:rPr lang="id-ID" sz="3200" dirty="0" smtClean="0"/>
              <a:t>  </a:t>
            </a:r>
            <a:r>
              <a:rPr lang="en-US" sz="3200" dirty="0" smtClean="0"/>
              <a:t>contained in the picture?</a:t>
            </a:r>
            <a:endParaRPr lang="id-ID" sz="3200" dirty="0" smtClean="0"/>
          </a:p>
          <a:p>
            <a:pPr>
              <a:lnSpc>
                <a:spcPct val="150000"/>
              </a:lnSpc>
            </a:pPr>
            <a:endParaRPr lang="en-US" sz="3200" dirty="0" smtClean="0"/>
          </a:p>
          <a:p>
            <a:pPr>
              <a:lnSpc>
                <a:spcPct val="150000"/>
              </a:lnSpc>
            </a:pPr>
            <a:endParaRPr lang="id-ID" sz="3200" dirty="0" smtClean="0"/>
          </a:p>
          <a:p>
            <a:pPr>
              <a:lnSpc>
                <a:spcPct val="150000"/>
              </a:lnSpc>
            </a:pPr>
            <a:endParaRPr lang="id-ID" sz="3200" dirty="0" smtClean="0"/>
          </a:p>
          <a:p>
            <a:pPr>
              <a:lnSpc>
                <a:spcPct val="150000"/>
              </a:lnSpc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71749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dirty="0" smtClean="0"/>
              <a:t>Procedure Text; Manual 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- What </a:t>
            </a:r>
            <a:r>
              <a:rPr lang="en-US" sz="3200" dirty="0" smtClean="0"/>
              <a:t>is it?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What </a:t>
            </a:r>
            <a:r>
              <a:rPr lang="en-US" sz="3200" dirty="0" smtClean="0"/>
              <a:t>are its language features?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How </a:t>
            </a:r>
            <a:r>
              <a:rPr lang="en-US" sz="3200" dirty="0" smtClean="0"/>
              <a:t>is its generic structure?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What </a:t>
            </a:r>
            <a:r>
              <a:rPr lang="en-US" sz="3200" dirty="0" smtClean="0"/>
              <a:t>are its social function?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How </a:t>
            </a:r>
            <a:r>
              <a:rPr lang="en-US" sz="3200" dirty="0" smtClean="0"/>
              <a:t>do we </a:t>
            </a:r>
            <a:r>
              <a:rPr lang="id-ID" sz="3200" dirty="0" smtClean="0"/>
              <a:t>make</a:t>
            </a:r>
            <a:r>
              <a:rPr lang="en-US" sz="3200" dirty="0" smtClean="0"/>
              <a:t> it?</a:t>
            </a:r>
          </a:p>
          <a:p>
            <a:pPr>
              <a:lnSpc>
                <a:spcPct val="150000"/>
              </a:lnSpc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89788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800" dirty="0" smtClean="0"/>
              <a:t>What is a manual?</a:t>
            </a:r>
            <a:endParaRPr lang="id-ID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>
          <a:xfrm>
            <a:off x="9156331" y="4293198"/>
            <a:ext cx="9130082" cy="30825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D" sz="4000" dirty="0" smtClean="0"/>
              <a:t>- </a:t>
            </a:r>
            <a:r>
              <a:rPr lang="id-ID" sz="4000" dirty="0" smtClean="0"/>
              <a:t>It </a:t>
            </a:r>
            <a:r>
              <a:rPr lang="id-ID" sz="4000" dirty="0" smtClean="0"/>
              <a:t>is a part of procedure text. </a:t>
            </a:r>
          </a:p>
          <a:p>
            <a:pPr>
              <a:lnSpc>
                <a:spcPct val="150000"/>
              </a:lnSpc>
            </a:pPr>
            <a:r>
              <a:rPr lang="en-ID" sz="4000" dirty="0" smtClean="0"/>
              <a:t>- </a:t>
            </a:r>
            <a:r>
              <a:rPr lang="id-ID" sz="4000" dirty="0" smtClean="0"/>
              <a:t>It </a:t>
            </a:r>
            <a:r>
              <a:rPr lang="en-US" sz="4000" dirty="0" smtClean="0"/>
              <a:t>is a book or pamphlet that contains </a:t>
            </a:r>
            <a:r>
              <a:rPr lang="en-US" sz="4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  </a:t>
            </a:r>
            <a:r>
              <a:rPr lang="id-ID" sz="4000" dirty="0" smtClean="0"/>
              <a:t>explanation </a:t>
            </a:r>
            <a:r>
              <a:rPr lang="en-US" sz="4000" dirty="0" smtClean="0"/>
              <a:t>about </a:t>
            </a:r>
            <a:r>
              <a:rPr lang="id-ID" sz="4000" dirty="0" smtClean="0"/>
              <a:t>how something </a:t>
            </a:r>
            <a:r>
              <a:rPr lang="en-ID" sz="4000" dirty="0"/>
              <a:t> </a:t>
            </a:r>
            <a:endParaRPr lang="en-ID" sz="4000" dirty="0" smtClean="0"/>
          </a:p>
          <a:p>
            <a:pPr>
              <a:lnSpc>
                <a:spcPct val="150000"/>
              </a:lnSpc>
            </a:pPr>
            <a:r>
              <a:rPr lang="en-ID" sz="4000" dirty="0"/>
              <a:t> </a:t>
            </a:r>
            <a:r>
              <a:rPr lang="en-ID" sz="4000" dirty="0" smtClean="0"/>
              <a:t> </a:t>
            </a:r>
            <a:r>
              <a:rPr lang="id-ID" sz="4000" dirty="0" smtClean="0"/>
              <a:t>should </a:t>
            </a:r>
            <a:r>
              <a:rPr lang="en-ID" sz="4000" dirty="0" smtClean="0"/>
              <a:t> </a:t>
            </a:r>
            <a:r>
              <a:rPr lang="id-ID" sz="4000" dirty="0" smtClean="0"/>
              <a:t>be </a:t>
            </a:r>
            <a:r>
              <a:rPr lang="id-ID" sz="4000" dirty="0" smtClean="0"/>
              <a:t>done in sequenced steps. 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117079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30200"/>
            <a:ext cx="17881599" cy="3381824"/>
          </a:xfrm>
        </p:spPr>
        <p:txBody>
          <a:bodyPr>
            <a:normAutofit/>
          </a:bodyPr>
          <a:lstStyle/>
          <a:p>
            <a:r>
              <a:rPr lang="id-ID" sz="6000" dirty="0" smtClean="0"/>
              <a:t>Generic Structure of </a:t>
            </a:r>
            <a:r>
              <a:rPr lang="en-ID" sz="6000" dirty="0" smtClean="0"/>
              <a:t>PROCEDURE TEXT:</a:t>
            </a:r>
            <a:br>
              <a:rPr lang="en-ID" sz="6000" dirty="0" smtClean="0"/>
            </a:br>
            <a:r>
              <a:rPr lang="id-ID" sz="6000" dirty="0" smtClean="0"/>
              <a:t>Manual</a:t>
            </a:r>
            <a:endParaRPr lang="id-ID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914399" y="4571998"/>
            <a:ext cx="18286413" cy="45429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d-ID" sz="3600" dirty="0" smtClean="0">
                <a:solidFill>
                  <a:schemeClr val="tx1"/>
                </a:solidFill>
              </a:rPr>
              <a:t>Goal/aim </a:t>
            </a:r>
            <a:r>
              <a:rPr lang="id-ID" sz="36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id-ID" sz="3600" dirty="0" smtClean="0">
                <a:solidFill>
                  <a:schemeClr val="tx1"/>
                </a:solidFill>
                <a:sym typeface="Wingdings" pitchFamily="2" charset="2"/>
              </a:rPr>
              <a:t>It contains the purpose of doing or </a:t>
            </a:r>
            <a:r>
              <a:rPr lang="en-ID" sz="3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D" sz="36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ID" sz="3600" dirty="0" smtClean="0">
                <a:solidFill>
                  <a:schemeClr val="tx1"/>
                </a:solidFill>
                <a:sym typeface="Wingdings" pitchFamily="2" charset="2"/>
              </a:rPr>
              <a:t>                   </a:t>
            </a:r>
            <a:r>
              <a:rPr lang="id-ID" sz="3600" dirty="0" smtClean="0">
                <a:solidFill>
                  <a:schemeClr val="tx1"/>
                </a:solidFill>
                <a:sym typeface="Wingdings" pitchFamily="2" charset="2"/>
              </a:rPr>
              <a:t>operating </a:t>
            </a:r>
            <a:r>
              <a:rPr lang="id-ID" sz="3600" dirty="0" smtClean="0">
                <a:solidFill>
                  <a:schemeClr val="tx1"/>
                </a:solidFill>
                <a:sym typeface="Wingdings" pitchFamily="2" charset="2"/>
              </a:rPr>
              <a:t>something. </a:t>
            </a:r>
            <a:endParaRPr lang="id-ID" sz="3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id-ID" sz="3600" dirty="0" smtClean="0">
                <a:solidFill>
                  <a:schemeClr val="tx1"/>
                </a:solidFill>
              </a:rPr>
              <a:t>Materials</a:t>
            </a:r>
            <a:r>
              <a:rPr lang="id-ID" sz="36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id-ID" sz="3600" dirty="0" smtClean="0">
                <a:solidFill>
                  <a:schemeClr val="tx1"/>
                </a:solidFill>
                <a:sym typeface="Wingdings" pitchFamily="2" charset="2"/>
              </a:rPr>
              <a:t>This part describes the tools </a:t>
            </a:r>
            <a:r>
              <a:rPr lang="id-ID" sz="3600" dirty="0" smtClean="0">
                <a:solidFill>
                  <a:schemeClr val="tx1"/>
                </a:solidFill>
                <a:sym typeface="Wingdings" pitchFamily="2" charset="2"/>
              </a:rPr>
              <a:t>we </a:t>
            </a:r>
            <a:r>
              <a:rPr lang="id-ID" sz="3600" dirty="0" smtClean="0">
                <a:solidFill>
                  <a:schemeClr val="tx1"/>
                </a:solidFill>
                <a:sym typeface="Wingdings" pitchFamily="2" charset="2"/>
              </a:rPr>
              <a:t>need to do, make or </a:t>
            </a:r>
            <a:endParaRPr lang="en-ID" sz="36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ID" sz="36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ID" sz="3600" dirty="0" smtClean="0">
                <a:solidFill>
                  <a:schemeClr val="tx1"/>
                </a:solidFill>
                <a:sym typeface="Wingdings" pitchFamily="2" charset="2"/>
              </a:rPr>
              <a:t>                  </a:t>
            </a:r>
            <a:r>
              <a:rPr lang="id-ID" sz="3600" dirty="0" smtClean="0">
                <a:solidFill>
                  <a:schemeClr val="tx1"/>
                </a:solidFill>
                <a:sym typeface="Wingdings" pitchFamily="2" charset="2"/>
              </a:rPr>
              <a:t>operate</a:t>
            </a:r>
            <a:r>
              <a:rPr lang="en-ID" sz="3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d-ID" sz="3600" dirty="0" smtClean="0">
                <a:solidFill>
                  <a:schemeClr val="tx1"/>
                </a:solidFill>
                <a:sym typeface="Wingdings" pitchFamily="2" charset="2"/>
              </a:rPr>
              <a:t>something</a:t>
            </a:r>
            <a:r>
              <a:rPr lang="id-ID" sz="3600" dirty="0" smtClean="0">
                <a:solidFill>
                  <a:schemeClr val="tx1"/>
                </a:solidFill>
                <a:sym typeface="Wingdings" pitchFamily="2" charset="2"/>
              </a:rPr>
              <a:t>. </a:t>
            </a:r>
            <a:endParaRPr lang="id-ID" sz="3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id-ID" sz="3600" dirty="0" smtClean="0">
                <a:solidFill>
                  <a:schemeClr val="tx1"/>
                </a:solidFill>
              </a:rPr>
              <a:t>Steps</a:t>
            </a:r>
            <a:r>
              <a:rPr lang="en-ID" sz="3600" dirty="0" smtClean="0">
                <a:solidFill>
                  <a:schemeClr val="tx1"/>
                </a:solidFill>
              </a:rPr>
              <a:t>   </a:t>
            </a:r>
            <a:r>
              <a:rPr lang="id-ID" sz="3600" dirty="0" smtClean="0">
                <a:solidFill>
                  <a:schemeClr val="tx1"/>
                </a:solidFill>
              </a:rPr>
              <a:t> </a:t>
            </a:r>
            <a:r>
              <a:rPr lang="en-ID" sz="3600" dirty="0" smtClean="0">
                <a:solidFill>
                  <a:schemeClr val="tx1"/>
                </a:solidFill>
              </a:rPr>
              <a:t> </a:t>
            </a:r>
            <a:r>
              <a:rPr lang="id-ID" sz="36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3600" dirty="0" smtClean="0">
                <a:solidFill>
                  <a:schemeClr val="tx1"/>
                </a:solidFill>
                <a:sym typeface="Wingdings" pitchFamily="2" charset="2"/>
              </a:rPr>
              <a:t>This part describes the set of instructions</a:t>
            </a:r>
            <a:r>
              <a:rPr lang="id-ID" sz="3600" dirty="0" smtClean="0">
                <a:solidFill>
                  <a:schemeClr val="tx1"/>
                </a:solidFill>
                <a:sym typeface="Wingdings" pitchFamily="2" charset="2"/>
              </a:rPr>
              <a:t>. </a:t>
            </a:r>
            <a:endParaRPr lang="id-ID" sz="3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id-ID" sz="3600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6000" dirty="0" smtClean="0"/>
              <a:t>Language </a:t>
            </a:r>
            <a:r>
              <a:rPr lang="id-ID" sz="6000" dirty="0" smtClean="0"/>
              <a:t>Features</a:t>
            </a:r>
            <a:endParaRPr lang="id-ID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>
          <a:xfrm>
            <a:off x="9842131" y="2413598"/>
            <a:ext cx="7763739" cy="76956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D" sz="4000" dirty="0" smtClean="0"/>
              <a:t>- </a:t>
            </a:r>
            <a:r>
              <a:rPr lang="id-ID" sz="4000" dirty="0" smtClean="0"/>
              <a:t>Using </a:t>
            </a:r>
            <a:r>
              <a:rPr lang="id-ID" sz="4000" dirty="0" smtClean="0"/>
              <a:t>simple present tense.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- Using </a:t>
            </a:r>
            <a:r>
              <a:rPr lang="en-US" sz="4000" dirty="0" smtClean="0"/>
              <a:t>adverbial of sequence or </a:t>
            </a:r>
            <a:r>
              <a:rPr lang="en-US" sz="4000" dirty="0" smtClean="0"/>
              <a:t>- Using </a:t>
            </a:r>
            <a:r>
              <a:rPr lang="en-US" sz="4000" dirty="0" smtClean="0"/>
              <a:t>temporal adjective. </a:t>
            </a:r>
            <a:endParaRPr lang="id-ID" sz="4000" dirty="0" smtClean="0"/>
          </a:p>
          <a:p>
            <a:pPr>
              <a:lnSpc>
                <a:spcPct val="150000"/>
              </a:lnSpc>
            </a:pPr>
            <a:r>
              <a:rPr lang="en-US" sz="4000" dirty="0" smtClean="0"/>
              <a:t>- Using </a:t>
            </a:r>
            <a:r>
              <a:rPr lang="en-US" sz="4000" dirty="0" smtClean="0"/>
              <a:t>imperative sentences or </a:t>
            </a:r>
            <a:endParaRPr lang="en-US" sz="4000" dirty="0" smtClean="0"/>
          </a:p>
          <a:p>
            <a:pPr>
              <a:lnSpc>
                <a:spcPct val="150000"/>
              </a:lnSpc>
            </a:pP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 smtClean="0"/>
              <a:t>command.</a:t>
            </a:r>
            <a:endParaRPr lang="id-ID" sz="4000" dirty="0" smtClean="0"/>
          </a:p>
        </p:txBody>
      </p:sp>
    </p:spTree>
    <p:extLst>
      <p:ext uri="{BB962C8B-B14F-4D97-AF65-F5344CB8AC3E}">
        <p14:creationId xmlns:p14="http://schemas.microsoft.com/office/powerpoint/2010/main" val="292982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6000" dirty="0"/>
              <a:t>Language Features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689731" y="3785198"/>
            <a:ext cx="7763739" cy="57398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D" sz="3600" dirty="0" smtClean="0"/>
              <a:t>- </a:t>
            </a:r>
            <a:r>
              <a:rPr lang="id-ID" sz="3600" dirty="0" smtClean="0"/>
              <a:t>Using </a:t>
            </a:r>
            <a:r>
              <a:rPr lang="id-ID" sz="3600" dirty="0"/>
              <a:t>action verbs.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- Using </a:t>
            </a:r>
            <a:r>
              <a:rPr lang="en-US" sz="3600" dirty="0"/>
              <a:t>conjunctions to link a </a:t>
            </a:r>
            <a:r>
              <a:rPr lang="en-US" sz="3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   process </a:t>
            </a:r>
            <a:r>
              <a:rPr lang="en-US" sz="3600" dirty="0"/>
              <a:t>to another process. </a:t>
            </a:r>
            <a:endParaRPr lang="id-ID" sz="3600" dirty="0"/>
          </a:p>
          <a:p>
            <a:pPr>
              <a:lnSpc>
                <a:spcPct val="150000"/>
              </a:lnSpc>
            </a:pPr>
            <a:r>
              <a:rPr lang="en-US" sz="3600" dirty="0" smtClean="0"/>
              <a:t>- Using </a:t>
            </a:r>
            <a:r>
              <a:rPr lang="en-US" sz="3600" dirty="0"/>
              <a:t>adverb of time to express </a:t>
            </a:r>
            <a:r>
              <a:rPr lang="en-US" sz="3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   details </a:t>
            </a:r>
            <a:r>
              <a:rPr lang="en-US" sz="3600" dirty="0"/>
              <a:t>of time. </a:t>
            </a:r>
            <a:endParaRPr lang="id-ID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527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Social </a:t>
            </a:r>
            <a:r>
              <a:rPr lang="id-ID" dirty="0" smtClean="0"/>
              <a:t>Function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24"/>
          </p:nvPr>
        </p:nvSpPr>
        <p:spPr>
          <a:xfrm>
            <a:off x="9593943" y="482600"/>
            <a:ext cx="7996244" cy="9804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/>
              <a:t>- It </a:t>
            </a:r>
            <a:r>
              <a:rPr lang="en-US" sz="4000" dirty="0" smtClean="0"/>
              <a:t>is used to describe how </a:t>
            </a:r>
            <a:r>
              <a:rPr lang="en-US" sz="4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 smtClean="0"/>
              <a:t>something </a:t>
            </a:r>
            <a:r>
              <a:rPr lang="en-US" sz="4000" dirty="0" smtClean="0"/>
              <a:t>is done in </a:t>
            </a:r>
            <a:r>
              <a:rPr lang="en-US" sz="4000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 smtClean="0"/>
              <a:t>sequenced </a:t>
            </a:r>
            <a:r>
              <a:rPr lang="en-US" sz="4000" dirty="0" smtClean="0"/>
              <a:t>steps.</a:t>
            </a:r>
            <a:endParaRPr lang="id-ID" sz="4000" dirty="0" smtClean="0"/>
          </a:p>
          <a:p>
            <a:pPr>
              <a:lnSpc>
                <a:spcPct val="150000"/>
              </a:lnSpc>
            </a:pPr>
            <a:r>
              <a:rPr lang="en-US" sz="4000" dirty="0" smtClean="0"/>
              <a:t>- It </a:t>
            </a:r>
            <a:r>
              <a:rPr lang="en-US" sz="4000" dirty="0" smtClean="0"/>
              <a:t>provides a series of steps in </a:t>
            </a:r>
            <a:endParaRPr lang="en-US" sz="4000" dirty="0" smtClean="0"/>
          </a:p>
          <a:p>
            <a:pPr>
              <a:lnSpc>
                <a:spcPct val="150000"/>
              </a:lnSpc>
            </a:pP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 smtClean="0"/>
              <a:t>sequence </a:t>
            </a:r>
            <a:r>
              <a:rPr lang="en-US" sz="4000" dirty="0" smtClean="0"/>
              <a:t>that explain the </a:t>
            </a:r>
            <a:r>
              <a:rPr lang="en-US" sz="4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 smtClean="0"/>
              <a:t>readers </a:t>
            </a:r>
            <a:r>
              <a:rPr lang="en-US" sz="4000" dirty="0" smtClean="0"/>
              <a:t>how to do something</a:t>
            </a:r>
            <a:r>
              <a:rPr lang="id-ID" sz="4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- The </a:t>
            </a:r>
            <a:r>
              <a:rPr lang="en-US" sz="4000" dirty="0" smtClean="0"/>
              <a:t>communicative purpose of </a:t>
            </a:r>
            <a:endParaRPr lang="en-US" sz="4000" dirty="0" smtClean="0"/>
          </a:p>
          <a:p>
            <a:pPr>
              <a:lnSpc>
                <a:spcPct val="150000"/>
              </a:lnSpc>
            </a:pP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 smtClean="0"/>
              <a:t>the </a:t>
            </a:r>
            <a:r>
              <a:rPr lang="en-US" sz="4000" dirty="0" smtClean="0"/>
              <a:t>text is to tell the steps of </a:t>
            </a:r>
            <a:r>
              <a:rPr lang="en-US" sz="4000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 smtClean="0"/>
              <a:t>making </a:t>
            </a:r>
            <a:r>
              <a:rPr lang="en-US" sz="4000" dirty="0" smtClean="0"/>
              <a:t>or doing something. 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3790120104"/>
      </p:ext>
    </p:extLst>
  </p:cSld>
  <p:clrMapOvr>
    <a:masterClrMapping/>
  </p:clrMapOvr>
</p:sld>
</file>

<file path=ppt/theme/theme1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15698</TotalTime>
  <Words>312</Words>
  <Application>Microsoft Office PowerPoint</Application>
  <PresentationFormat>Custom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Vega - Footer Only</vt:lpstr>
      <vt:lpstr>Vega - Free</vt:lpstr>
      <vt:lpstr>Chapter 1 </vt:lpstr>
      <vt:lpstr>Are you familiar with the picture?</vt:lpstr>
      <vt:lpstr>Discuss the following questions!</vt:lpstr>
      <vt:lpstr>Procedure Text; Manual </vt:lpstr>
      <vt:lpstr>What is a manual?</vt:lpstr>
      <vt:lpstr>Generic Structure of PROCEDURE TEXT: Manual</vt:lpstr>
      <vt:lpstr>Language Features</vt:lpstr>
      <vt:lpstr>Language Features</vt:lpstr>
      <vt:lpstr>Social Function</vt:lpstr>
      <vt:lpstr>Here’s the example of procedure text: manual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LENOVO</cp:lastModifiedBy>
  <cp:revision>354</cp:revision>
  <dcterms:created xsi:type="dcterms:W3CDTF">2015-09-05T11:42:45Z</dcterms:created>
  <dcterms:modified xsi:type="dcterms:W3CDTF">2019-11-07T06:25:23Z</dcterms:modified>
</cp:coreProperties>
</file>