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5" r:id="rId3"/>
  </p:sldMasterIdLst>
  <p:notesMasterIdLst>
    <p:notesMasterId r:id="rId16"/>
  </p:notesMasterIdLst>
  <p:sldIdLst>
    <p:sldId id="358" r:id="rId4"/>
    <p:sldId id="328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261" r:id="rId15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04E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84460" autoAdjust="0"/>
  </p:normalViewPr>
  <p:slideViewPr>
    <p:cSldViewPr snapToGrid="0">
      <p:cViewPr>
        <p:scale>
          <a:sx n="42" d="100"/>
          <a:sy n="42" d="100"/>
        </p:scale>
        <p:origin x="-1092" y="90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35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35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insdictionary.com/dictionary/english/stick" TargetMode="External"/><Relationship Id="rId2" Type="http://schemas.openxmlformats.org/officeDocument/2006/relationships/hyperlink" Target="https://www.collinsdictionary.com/dictionary/english/notic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llinsdictionary.com/dictionary/english/advertise" TargetMode="External"/><Relationship Id="rId5" Type="http://schemas.openxmlformats.org/officeDocument/2006/relationships/hyperlink" Target="https://www.collinsdictionary.com/dictionary/english/board" TargetMode="External"/><Relationship Id="rId4" Type="http://schemas.openxmlformats.org/officeDocument/2006/relationships/hyperlink" Target="https://www.collinsdictionary.com/dictionary/english/wal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POSTER AND BANNER</a:t>
            </a:r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ENGLISH FOR PUBLIC INFORMATION: CHAPTER 2</a:t>
            </a: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 smtClean="0"/>
              <a:t>MODUL 1 KB 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07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Poster and Banner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D" sz="3000" b="1" dirty="0" smtClean="0"/>
              <a:t>Language Features of Poster</a:t>
            </a:r>
            <a:endParaRPr lang="en-US" sz="30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lvl="0" indent="-342900" defTabSz="9144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dk1"/>
                </a:solidFill>
              </a:rPr>
              <a:t>Short Text </a:t>
            </a:r>
            <a:r>
              <a:rPr lang="en-US" sz="2400" b="1" dirty="0" smtClean="0">
                <a:solidFill>
                  <a:schemeClr val="dk1"/>
                </a:solidFill>
              </a:rPr>
              <a:t>Elements</a:t>
            </a:r>
            <a:endParaRPr lang="en-US" sz="2400" dirty="0" smtClean="0">
              <a:solidFill>
                <a:schemeClr val="dk1"/>
              </a:solidFill>
            </a:endParaRPr>
          </a:p>
          <a:p>
            <a:pPr marL="342900" lvl="0" indent="-342900" defTabSz="9144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dk1"/>
                </a:solidFill>
              </a:rPr>
              <a:t>Phrases and Active </a:t>
            </a:r>
            <a:r>
              <a:rPr lang="en-US" sz="2400" b="1" dirty="0" smtClean="0">
                <a:solidFill>
                  <a:schemeClr val="dk1"/>
                </a:solidFill>
              </a:rPr>
              <a:t>voice</a:t>
            </a:r>
            <a:endParaRPr lang="en-US" sz="2400" dirty="0" smtClean="0">
              <a:solidFill>
                <a:schemeClr val="dk1"/>
              </a:solidFill>
            </a:endParaRPr>
          </a:p>
          <a:p>
            <a:pPr marL="342900" lvl="0" indent="-342900" defTabSz="9144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dk1"/>
                </a:solidFill>
              </a:rPr>
              <a:t>Serif </a:t>
            </a:r>
            <a:r>
              <a:rPr lang="en-US" sz="2400" b="1" dirty="0">
                <a:solidFill>
                  <a:schemeClr val="dk1"/>
                </a:solidFill>
              </a:rPr>
              <a:t>font for text and san-serif font for title and Heading (Optional</a:t>
            </a:r>
            <a:r>
              <a:rPr lang="en-US" sz="2400" b="1" dirty="0" smtClean="0">
                <a:solidFill>
                  <a:schemeClr val="dk1"/>
                </a:solidFill>
              </a:rPr>
              <a:t>)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D" sz="3000" b="1" dirty="0" smtClean="0"/>
              <a:t>Language Features of Banner</a:t>
            </a:r>
            <a:endParaRPr lang="en-US" sz="3000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342900" lvl="0" indent="-342900" defTabSz="9144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dk1"/>
                </a:solidFill>
              </a:rPr>
              <a:t>Use Simple Present </a:t>
            </a:r>
            <a:r>
              <a:rPr lang="en-US" sz="2400" b="1" dirty="0" smtClean="0">
                <a:solidFill>
                  <a:schemeClr val="dk1"/>
                </a:solidFill>
              </a:rPr>
              <a:t>Tense</a:t>
            </a:r>
            <a:endParaRPr lang="en-US" sz="2400" dirty="0" smtClean="0">
              <a:solidFill>
                <a:schemeClr val="dk1"/>
              </a:solidFill>
            </a:endParaRPr>
          </a:p>
          <a:p>
            <a:pPr marL="342900" lvl="0" indent="-342900" defTabSz="9144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dk1"/>
                </a:solidFill>
              </a:rPr>
              <a:t>Use </a:t>
            </a:r>
            <a:r>
              <a:rPr lang="en-US" sz="2400" b="1" dirty="0">
                <a:solidFill>
                  <a:schemeClr val="dk1"/>
                </a:solidFill>
              </a:rPr>
              <a:t>simple phrases or </a:t>
            </a:r>
            <a:r>
              <a:rPr lang="en-US" sz="2400" b="1" dirty="0" smtClean="0">
                <a:solidFill>
                  <a:schemeClr val="dk1"/>
                </a:solidFill>
              </a:rPr>
              <a:t>statement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8" name="テキスト プレースホルダー 21"/>
          <p:cNvSpPr txBox="1">
            <a:spLocks/>
          </p:cNvSpPr>
          <p:nvPr/>
        </p:nvSpPr>
        <p:spPr>
          <a:xfrm>
            <a:off x="0" y="1979319"/>
            <a:ext cx="18286413" cy="946762"/>
          </a:xfrm>
          <a:prstGeom prst="rect">
            <a:avLst/>
          </a:prstGeom>
          <a:solidFill>
            <a:srgbClr val="EC704E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sz="4400" b="1" dirty="0" smtClean="0">
                <a:solidFill>
                  <a:schemeClr val="bg1"/>
                </a:solidFill>
                <a:latin typeface="+mj-lt"/>
              </a:rPr>
              <a:t>Language Features</a:t>
            </a:r>
            <a:endParaRPr lang="en-US" sz="4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223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Poster and Banner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78310" y="4279404"/>
            <a:ext cx="16200313" cy="4018776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4400" dirty="0"/>
              <a:t>Look at </a:t>
            </a:r>
            <a:r>
              <a:rPr lang="en-US" sz="4400" dirty="0" smtClean="0"/>
              <a:t>me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 smtClean="0"/>
              <a:t>Read me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 smtClean="0"/>
              <a:t>Ask </a:t>
            </a:r>
            <a:r>
              <a:rPr lang="en-US" sz="4400" dirty="0"/>
              <a:t>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8" name="テキスト プレースホルダー 21"/>
          <p:cNvSpPr txBox="1">
            <a:spLocks/>
          </p:cNvSpPr>
          <p:nvPr/>
        </p:nvSpPr>
        <p:spPr>
          <a:xfrm>
            <a:off x="0" y="2139338"/>
            <a:ext cx="18286413" cy="1146629"/>
          </a:xfrm>
          <a:prstGeom prst="rect">
            <a:avLst/>
          </a:prstGeom>
          <a:solidFill>
            <a:srgbClr val="EC704E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A good poster and banner should say</a:t>
            </a:r>
            <a:endParaRPr lang="en-US" sz="48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83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>
          <a:xfrm>
            <a:off x="1371481" y="4430057"/>
            <a:ext cx="15543451" cy="1585999"/>
          </a:xfrm>
        </p:spPr>
        <p:txBody>
          <a:bodyPr/>
          <a:lstStyle/>
          <a:p>
            <a:r>
              <a:rPr kumimoji="1" lang="en-US" altLang="ja-JP" sz="6600" dirty="0" smtClean="0"/>
              <a:t>Thank You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217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54">
        <p:fade/>
      </p:transition>
    </mc:Choice>
    <mc:Fallback xmlns="">
      <p:transition spd="med" advTm="6754">
        <p:fade/>
      </p:transition>
    </mc:Fallback>
  </mc:AlternateContent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Poster and Banner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One Column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2" name="テキスト プレースホルダー 21"/>
          <p:cNvSpPr txBox="1">
            <a:spLocks/>
          </p:cNvSpPr>
          <p:nvPr/>
        </p:nvSpPr>
        <p:spPr>
          <a:xfrm>
            <a:off x="0" y="2139338"/>
            <a:ext cx="18286413" cy="1146629"/>
          </a:xfrm>
          <a:prstGeom prst="rect">
            <a:avLst/>
          </a:prstGeom>
          <a:solidFill>
            <a:srgbClr val="EC704E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Do you know this picture?</a:t>
            </a:r>
            <a:endParaRPr lang="en-US" sz="48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3" descr="Hasil gambar untuk poster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86" y="3713922"/>
            <a:ext cx="3938614" cy="529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Hasil gambar untuk post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80" y="3713922"/>
            <a:ext cx="3817620" cy="5313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Gambar terkai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720" y="3673530"/>
            <a:ext cx="6378793" cy="5333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60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97">
        <p14:ripple/>
      </p:transition>
    </mc:Choice>
    <mc:Fallback xmlns="">
      <p:transition spd="slow" advTm="469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Poster and Banner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571500" indent="-571500" algn="just">
              <a:buFont typeface="Wingdings" pitchFamily="2" charset="2"/>
              <a:buChar char="§"/>
            </a:pPr>
            <a:r>
              <a:rPr lang="id-ID" sz="4000" dirty="0"/>
              <a:t>A poster is a temporary promotion of an idea, product, or event put up in a public space for mass </a:t>
            </a:r>
            <a:r>
              <a:rPr lang="id-ID" sz="4000" dirty="0" smtClean="0"/>
              <a:t>consumption.</a:t>
            </a:r>
            <a:endParaRPr lang="en-US" sz="4000" dirty="0" smtClean="0"/>
          </a:p>
          <a:p>
            <a:pPr marL="571500" indent="-571500" algn="just">
              <a:buFont typeface="Wingdings" pitchFamily="2" charset="2"/>
              <a:buChar char="§"/>
            </a:pPr>
            <a:r>
              <a:rPr lang="id-ID" sz="4000" dirty="0" smtClean="0"/>
              <a:t>A</a:t>
            </a:r>
            <a:r>
              <a:rPr lang="id-ID" sz="4000" dirty="0"/>
              <a:t> poster is a large </a:t>
            </a:r>
            <a:r>
              <a:rPr lang="id-ID" sz="4000" u="sng" dirty="0" smtClean="0">
                <a:solidFill>
                  <a:schemeClr val="accent5"/>
                </a:solidFill>
                <a:hlinkClick r:id="rId2" tooltip="Definition of notice"/>
              </a:rPr>
              <a:t>notice</a:t>
            </a:r>
            <a:r>
              <a:rPr lang="en-ID" sz="4000" u="sng" dirty="0" smtClean="0"/>
              <a:t> </a:t>
            </a:r>
            <a:r>
              <a:rPr lang="id-ID" sz="4000" dirty="0" smtClean="0"/>
              <a:t>or </a:t>
            </a:r>
            <a:r>
              <a:rPr lang="id-ID" sz="4000" dirty="0"/>
              <a:t>picture that you </a:t>
            </a:r>
            <a:r>
              <a:rPr lang="id-ID" sz="4000" dirty="0">
                <a:hlinkClick r:id="rId3" tooltip="Definition of stick"/>
              </a:rPr>
              <a:t>stick</a:t>
            </a:r>
            <a:r>
              <a:rPr lang="id-ID" sz="4000" dirty="0"/>
              <a:t> on a </a:t>
            </a:r>
            <a:r>
              <a:rPr lang="id-ID" sz="4000" dirty="0">
                <a:hlinkClick r:id="rId4" tooltip="Definition of wall"/>
              </a:rPr>
              <a:t>wall</a:t>
            </a:r>
            <a:r>
              <a:rPr lang="id-ID" sz="4000" dirty="0"/>
              <a:t> or </a:t>
            </a:r>
            <a:r>
              <a:rPr lang="id-ID" sz="4000" dirty="0">
                <a:hlinkClick r:id="rId5" tooltip="Definition of board"/>
              </a:rPr>
              <a:t>board</a:t>
            </a:r>
            <a:r>
              <a:rPr lang="id-ID" sz="4000" dirty="0"/>
              <a:t>, often in order to </a:t>
            </a:r>
            <a:r>
              <a:rPr lang="id-ID" sz="4000" dirty="0">
                <a:solidFill>
                  <a:schemeClr val="accent5"/>
                </a:solidFill>
                <a:hlinkClick r:id="rId6" tooltip="Definition of advertise"/>
              </a:rPr>
              <a:t>advertise</a:t>
            </a:r>
            <a:r>
              <a:rPr lang="id-ID" sz="4000" dirty="0"/>
              <a:t> something. </a:t>
            </a:r>
            <a:endParaRPr lang="en-US" sz="4000" dirty="0"/>
          </a:p>
          <a:p>
            <a:pPr algn="just"/>
            <a:endParaRPr lang="en-US" sz="40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One Column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6" name="テキスト プレースホルダー 21"/>
          <p:cNvSpPr txBox="1">
            <a:spLocks/>
          </p:cNvSpPr>
          <p:nvPr/>
        </p:nvSpPr>
        <p:spPr>
          <a:xfrm>
            <a:off x="-30480" y="2133532"/>
            <a:ext cx="18286413" cy="1146629"/>
          </a:xfrm>
          <a:prstGeom prst="rect">
            <a:avLst/>
          </a:prstGeom>
          <a:solidFill>
            <a:srgbClr val="EC704E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What is Poster?</a:t>
            </a:r>
          </a:p>
        </p:txBody>
      </p:sp>
    </p:spTree>
    <p:extLst>
      <p:ext uri="{BB962C8B-B14F-4D97-AF65-F5344CB8AC3E}">
        <p14:creationId xmlns:p14="http://schemas.microsoft.com/office/powerpoint/2010/main" val="39167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97">
        <p14:ripple/>
      </p:transition>
    </mc:Choice>
    <mc:Fallback xmlns="">
      <p:transition spd="slow" advTm="469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Poster and Banner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400" dirty="0"/>
              <a:t>Banner is a large piece of silk or other cloth, with a device or motto, extended on a crosspiece, and borne in a procession, or suspended in some conspicuous place.</a:t>
            </a:r>
          </a:p>
          <a:p>
            <a:pPr algn="just"/>
            <a:endParaRPr lang="en-US" sz="4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8" name="テキスト プレースホルダー 21"/>
          <p:cNvSpPr txBox="1">
            <a:spLocks/>
          </p:cNvSpPr>
          <p:nvPr/>
        </p:nvSpPr>
        <p:spPr>
          <a:xfrm>
            <a:off x="0" y="2139338"/>
            <a:ext cx="18286413" cy="1146629"/>
          </a:xfrm>
          <a:prstGeom prst="rect">
            <a:avLst/>
          </a:prstGeom>
          <a:solidFill>
            <a:srgbClr val="EC704E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What is banner?</a:t>
            </a:r>
            <a:endParaRPr lang="en-US" sz="48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436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Poster and Banner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571500" lvl="0" indent="-571500" algn="just">
              <a:buFont typeface="Wingdings" pitchFamily="2" charset="2"/>
              <a:buChar char="§"/>
            </a:pPr>
            <a:r>
              <a:rPr lang="en-US" sz="4400" dirty="0"/>
              <a:t>Using a simple </a:t>
            </a:r>
            <a:r>
              <a:rPr lang="en-US" sz="4400" dirty="0" smtClean="0"/>
              <a:t>statement</a:t>
            </a:r>
          </a:p>
          <a:p>
            <a:pPr marL="571500" lvl="0" indent="-571500" algn="just">
              <a:buFont typeface="Wingdings" pitchFamily="2" charset="2"/>
              <a:buChar char="§"/>
            </a:pPr>
            <a:r>
              <a:rPr lang="id-ID" sz="4400" dirty="0" smtClean="0"/>
              <a:t>There </a:t>
            </a:r>
            <a:r>
              <a:rPr lang="en-US" sz="4400" dirty="0"/>
              <a:t>are some pictures that can describe the content of the message of the </a:t>
            </a:r>
            <a:r>
              <a:rPr lang="en-US" sz="4400" dirty="0" smtClean="0"/>
              <a:t>poster</a:t>
            </a:r>
          </a:p>
          <a:p>
            <a:pPr marL="571500" lvl="0" indent="-571500" algn="just">
              <a:buFont typeface="Wingdings" pitchFamily="2" charset="2"/>
              <a:buChar char="§"/>
            </a:pPr>
            <a:r>
              <a:rPr lang="en-US" sz="4400" dirty="0" smtClean="0"/>
              <a:t>It </a:t>
            </a:r>
            <a:r>
              <a:rPr lang="en-US" sz="4400" dirty="0"/>
              <a:t>made a simple depend on the theme</a:t>
            </a:r>
          </a:p>
          <a:p>
            <a:pPr algn="just"/>
            <a:endParaRPr lang="en-US" sz="4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8" name="テキスト プレースホルダー 21"/>
          <p:cNvSpPr txBox="1">
            <a:spLocks/>
          </p:cNvSpPr>
          <p:nvPr/>
        </p:nvSpPr>
        <p:spPr>
          <a:xfrm>
            <a:off x="0" y="2139338"/>
            <a:ext cx="18286413" cy="1146629"/>
          </a:xfrm>
          <a:prstGeom prst="rect">
            <a:avLst/>
          </a:prstGeom>
          <a:solidFill>
            <a:srgbClr val="EC704E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4800" b="1" dirty="0">
                <a:solidFill>
                  <a:schemeClr val="bg1"/>
                </a:solidFill>
                <a:latin typeface="+mj-lt"/>
              </a:rPr>
              <a:t>Characteristic of Poster</a:t>
            </a:r>
            <a:endParaRPr lang="en-US" sz="48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054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Poster and Banner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571500" lvl="0" indent="-571500" algn="just">
              <a:buFont typeface="Wingdings" pitchFamily="2" charset="2"/>
              <a:buChar char="§"/>
            </a:pPr>
            <a:r>
              <a:rPr lang="en-US" sz="4400" dirty="0"/>
              <a:t>There is picture as a symbol or logo of </a:t>
            </a:r>
            <a:r>
              <a:rPr lang="en-US" sz="4400" dirty="0" smtClean="0"/>
              <a:t>community</a:t>
            </a:r>
          </a:p>
          <a:p>
            <a:pPr marL="571500" lvl="0" indent="-571500" algn="just">
              <a:buFont typeface="Wingdings" pitchFamily="2" charset="2"/>
              <a:buChar char="§"/>
            </a:pPr>
            <a:r>
              <a:rPr lang="en-US" sz="4400" dirty="0" smtClean="0"/>
              <a:t>It </a:t>
            </a:r>
            <a:r>
              <a:rPr lang="en-US" sz="4400" dirty="0"/>
              <a:t>usually made in a flag or </a:t>
            </a:r>
            <a:r>
              <a:rPr lang="en-US" sz="4400" dirty="0" smtClean="0"/>
              <a:t>cloth</a:t>
            </a:r>
          </a:p>
          <a:p>
            <a:pPr marL="571500" lvl="0" indent="-571500" algn="just">
              <a:buFont typeface="Wingdings" pitchFamily="2" charset="2"/>
              <a:buChar char="§"/>
            </a:pPr>
            <a:r>
              <a:rPr lang="en-US" sz="4400" dirty="0" smtClean="0"/>
              <a:t>There </a:t>
            </a:r>
            <a:r>
              <a:rPr lang="en-US" sz="4400" dirty="0"/>
              <a:t>is a statement as the slogan that shows the event</a:t>
            </a:r>
          </a:p>
          <a:p>
            <a:pPr algn="just"/>
            <a:endParaRPr lang="en-US" sz="4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8" name="テキスト プレースホルダー 21"/>
          <p:cNvSpPr txBox="1">
            <a:spLocks/>
          </p:cNvSpPr>
          <p:nvPr/>
        </p:nvSpPr>
        <p:spPr>
          <a:xfrm>
            <a:off x="0" y="2139338"/>
            <a:ext cx="18286413" cy="1146629"/>
          </a:xfrm>
          <a:prstGeom prst="rect">
            <a:avLst/>
          </a:prstGeom>
          <a:solidFill>
            <a:srgbClr val="EC704E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4800" b="1" dirty="0">
                <a:solidFill>
                  <a:schemeClr val="bg1"/>
                </a:solidFill>
                <a:latin typeface="+mj-lt"/>
              </a:rPr>
              <a:t>Characteristic of </a:t>
            </a:r>
            <a:r>
              <a:rPr lang="en-ID" sz="4800" b="1" dirty="0" smtClean="0">
                <a:solidFill>
                  <a:schemeClr val="bg1"/>
                </a:solidFill>
                <a:latin typeface="+mj-lt"/>
              </a:rPr>
              <a:t>Banner</a:t>
            </a:r>
            <a:endParaRPr lang="en-US" sz="48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958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Poster and Banner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D" sz="3000" b="1" dirty="0" smtClean="0"/>
              <a:t>Generic Structure of Poster</a:t>
            </a:r>
            <a:endParaRPr lang="en-US" sz="30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id-ID" sz="2400" b="1" dirty="0">
                <a:solidFill>
                  <a:schemeClr val="dk1"/>
                </a:solidFill>
              </a:rPr>
              <a:t>Header area</a:t>
            </a:r>
            <a:endParaRPr lang="en-US" sz="2400" b="1" dirty="0">
              <a:solidFill>
                <a:schemeClr val="dk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id-ID" sz="2400" b="1" dirty="0">
                <a:solidFill>
                  <a:schemeClr val="dk1"/>
                </a:solidFill>
              </a:rPr>
              <a:t>Title area</a:t>
            </a:r>
            <a:endParaRPr lang="en-US" sz="2400" b="1" dirty="0">
              <a:solidFill>
                <a:schemeClr val="dk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id-ID" sz="2400" b="1" dirty="0">
                <a:solidFill>
                  <a:schemeClr val="dk1"/>
                </a:solidFill>
              </a:rPr>
              <a:t>Author's photo and address</a:t>
            </a:r>
            <a:endParaRPr lang="en-US" sz="2400" b="1" dirty="0">
              <a:solidFill>
                <a:schemeClr val="dk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id-ID" sz="2400" b="1" dirty="0">
                <a:solidFill>
                  <a:schemeClr val="dk1"/>
                </a:solidFill>
              </a:rPr>
              <a:t>Main area</a:t>
            </a:r>
            <a:endParaRPr lang="en-US" sz="2400" b="1" dirty="0">
              <a:solidFill>
                <a:schemeClr val="dk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id-ID" sz="2400" b="1" dirty="0">
                <a:solidFill>
                  <a:schemeClr val="dk1"/>
                </a:solidFill>
              </a:rPr>
              <a:t>Footer area</a:t>
            </a:r>
            <a:endParaRPr lang="en-US" sz="2400" b="1" dirty="0">
              <a:solidFill>
                <a:schemeClr val="dk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id-ID" sz="2400" b="1" dirty="0">
                <a:solidFill>
                  <a:schemeClr val="dk1"/>
                </a:solidFill>
              </a:rPr>
              <a:t>Background</a:t>
            </a:r>
            <a:endParaRPr lang="en-US" sz="2400" b="1" dirty="0">
              <a:solidFill>
                <a:schemeClr val="dk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d-ID" sz="2400" b="1" dirty="0">
                <a:solidFill>
                  <a:schemeClr val="dk1"/>
                </a:solidFill>
              </a:rPr>
              <a:t>Fonts</a:t>
            </a:r>
            <a:endParaRPr lang="en-US" sz="24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D" sz="3000" b="1" dirty="0" smtClean="0"/>
              <a:t>Generic Structure of Banner</a:t>
            </a:r>
            <a:endParaRPr lang="en-US" sz="3000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d-ID" sz="2400" b="1" dirty="0" smtClean="0">
                <a:solidFill>
                  <a:schemeClr val="dk1"/>
                </a:solidFill>
              </a:rPr>
              <a:t>Logo</a:t>
            </a:r>
            <a:endParaRPr lang="en-ID" sz="2400" b="1" dirty="0" smtClean="0">
              <a:solidFill>
                <a:schemeClr val="dk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id-ID" sz="2400" b="1" dirty="0">
                <a:solidFill>
                  <a:schemeClr val="dk1"/>
                </a:solidFill>
              </a:rPr>
              <a:t>Value</a:t>
            </a:r>
            <a:r>
              <a:rPr lang="id-ID" sz="2400" dirty="0">
                <a:solidFill>
                  <a:schemeClr val="dk1"/>
                </a:solidFill>
              </a:rPr>
              <a:t> </a:t>
            </a:r>
            <a:r>
              <a:rPr lang="id-ID" sz="2400" b="1" dirty="0">
                <a:solidFill>
                  <a:schemeClr val="dk1"/>
                </a:solidFill>
              </a:rPr>
              <a:t>Proposition</a:t>
            </a:r>
            <a:endParaRPr lang="en-US" sz="2400" dirty="0">
              <a:solidFill>
                <a:schemeClr val="dk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id-ID" sz="2400" b="1" dirty="0">
                <a:solidFill>
                  <a:schemeClr val="dk1"/>
                </a:solidFill>
              </a:rPr>
              <a:t>Body Copy</a:t>
            </a:r>
            <a:endParaRPr lang="en-US" sz="2400" dirty="0">
              <a:solidFill>
                <a:schemeClr val="dk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d-ID" sz="2400" b="1" dirty="0" smtClean="0">
                <a:solidFill>
                  <a:schemeClr val="dk1"/>
                </a:solidFill>
              </a:rPr>
              <a:t>Image</a:t>
            </a:r>
            <a:endParaRPr lang="en-ID" sz="2400" b="1" dirty="0" smtClean="0">
              <a:solidFill>
                <a:schemeClr val="dk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id-ID" sz="2400" b="1" dirty="0">
                <a:solidFill>
                  <a:schemeClr val="dk1"/>
                </a:solidFill>
              </a:rPr>
              <a:t>Call to Action (CTA)</a:t>
            </a:r>
            <a:endParaRPr lang="en-US" sz="2400" dirty="0">
              <a:solidFill>
                <a:schemeClr val="dk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8" name="テキスト プレースホルダー 21"/>
          <p:cNvSpPr txBox="1">
            <a:spLocks/>
          </p:cNvSpPr>
          <p:nvPr/>
        </p:nvSpPr>
        <p:spPr>
          <a:xfrm>
            <a:off x="0" y="1979319"/>
            <a:ext cx="18286413" cy="946762"/>
          </a:xfrm>
          <a:prstGeom prst="rect">
            <a:avLst/>
          </a:prstGeom>
          <a:solidFill>
            <a:srgbClr val="EC704E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sz="4400" b="1" dirty="0" smtClean="0">
                <a:solidFill>
                  <a:schemeClr val="bg1"/>
                </a:solidFill>
                <a:latin typeface="+mj-lt"/>
              </a:rPr>
              <a:t>Generic Structure</a:t>
            </a:r>
            <a:endParaRPr lang="en-US" sz="4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054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Poster and Banner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4400" dirty="0"/>
              <a:t>There are many functions or purposes of poster. It is usually used:</a:t>
            </a:r>
          </a:p>
          <a:p>
            <a:pPr marL="571500" lvl="0" indent="-571500" algn="just">
              <a:buFont typeface="Wingdings" pitchFamily="2" charset="2"/>
              <a:buChar char="§"/>
            </a:pPr>
            <a:r>
              <a:rPr lang="id-ID" sz="4400" dirty="0"/>
              <a:t>to alert and engage the viewer </a:t>
            </a:r>
            <a:endParaRPr lang="en-US" sz="4400" dirty="0" smtClean="0"/>
          </a:p>
          <a:p>
            <a:pPr marL="571500" lvl="0" indent="-571500" algn="just">
              <a:buFont typeface="Wingdings" pitchFamily="2" charset="2"/>
              <a:buChar char="§"/>
            </a:pPr>
            <a:r>
              <a:rPr lang="id-ID" sz="4400" dirty="0" smtClean="0"/>
              <a:t>to </a:t>
            </a:r>
            <a:r>
              <a:rPr lang="id-ID" sz="4400" dirty="0"/>
              <a:t>challenge and call an audience into </a:t>
            </a:r>
            <a:r>
              <a:rPr lang="id-ID" sz="4400" dirty="0" smtClean="0"/>
              <a:t>action.</a:t>
            </a:r>
            <a:endParaRPr lang="en-US" sz="4400" dirty="0" smtClean="0"/>
          </a:p>
          <a:p>
            <a:pPr marL="571500" lvl="0" indent="-571500" algn="just">
              <a:buFont typeface="Wingdings" pitchFamily="2" charset="2"/>
              <a:buChar char="§"/>
            </a:pPr>
            <a:r>
              <a:rPr lang="id-ID" sz="4400" dirty="0" smtClean="0"/>
              <a:t>to </a:t>
            </a:r>
            <a:r>
              <a:rPr lang="id-ID" sz="4400" dirty="0"/>
              <a:t>promote an event</a:t>
            </a:r>
            <a:endParaRPr lang="en-US" sz="4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8" name="テキスト プレースホルダー 21"/>
          <p:cNvSpPr txBox="1">
            <a:spLocks/>
          </p:cNvSpPr>
          <p:nvPr/>
        </p:nvSpPr>
        <p:spPr>
          <a:xfrm>
            <a:off x="0" y="2139338"/>
            <a:ext cx="18286413" cy="1146629"/>
          </a:xfrm>
          <a:prstGeom prst="rect">
            <a:avLst/>
          </a:prstGeom>
          <a:solidFill>
            <a:srgbClr val="EC704E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4800" dirty="0">
                <a:solidFill>
                  <a:schemeClr val="bg1"/>
                </a:solidFill>
                <a:latin typeface="+mj-lt"/>
              </a:rPr>
              <a:t>Functions of Poster</a:t>
            </a:r>
            <a:endParaRPr lang="en-US" sz="48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636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Poster and Banner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78310" y="4279404"/>
            <a:ext cx="16200313" cy="4018776"/>
          </a:xfrm>
        </p:spPr>
        <p:txBody>
          <a:bodyPr>
            <a:normAutofit/>
          </a:bodyPr>
          <a:lstStyle/>
          <a:p>
            <a:pPr algn="just"/>
            <a:r>
              <a:rPr lang="id-ID" sz="4400" dirty="0"/>
              <a:t>Some banners are used to advertising or naming of college or universities. Some banners are also used as a media to promote a product, event, or service. Basically is an announcement so that everyone can see</a:t>
            </a:r>
            <a:endParaRPr lang="en-US" sz="4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8" name="テキスト プレースホルダー 21"/>
          <p:cNvSpPr txBox="1">
            <a:spLocks/>
          </p:cNvSpPr>
          <p:nvPr/>
        </p:nvSpPr>
        <p:spPr>
          <a:xfrm>
            <a:off x="0" y="2139338"/>
            <a:ext cx="18286413" cy="1146629"/>
          </a:xfrm>
          <a:prstGeom prst="rect">
            <a:avLst/>
          </a:prstGeom>
          <a:solidFill>
            <a:srgbClr val="EC704E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4800" dirty="0">
                <a:solidFill>
                  <a:schemeClr val="bg1"/>
                </a:solidFill>
                <a:latin typeface="+mj-lt"/>
              </a:rPr>
              <a:t>Functions of </a:t>
            </a:r>
            <a:r>
              <a:rPr lang="en-ID" sz="4800" dirty="0" smtClean="0">
                <a:solidFill>
                  <a:schemeClr val="bg1"/>
                </a:solidFill>
                <a:latin typeface="+mj-lt"/>
              </a:rPr>
              <a:t>Banner</a:t>
            </a:r>
            <a:endParaRPr lang="en-US" sz="48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2758998"/>
      </p:ext>
    </p:extLst>
  </p:cSld>
  <p:clrMapOvr>
    <a:masterClrMapping/>
  </p:clrMapOvr>
</p:sld>
</file>

<file path=ppt/theme/theme1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15691</TotalTime>
  <Words>354</Words>
  <Application>Microsoft Office PowerPoint</Application>
  <PresentationFormat>Custom</PresentationFormat>
  <Paragraphs>76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Vega - Header</vt:lpstr>
      <vt:lpstr>Vega - Footer Only</vt:lpstr>
      <vt:lpstr>Vega - Free</vt:lpstr>
      <vt:lpstr>POSTER AND BANNER</vt:lpstr>
      <vt:lpstr>Poster and Banner</vt:lpstr>
      <vt:lpstr>Poster and Banner</vt:lpstr>
      <vt:lpstr>Poster and Banner</vt:lpstr>
      <vt:lpstr>Poster and Banner</vt:lpstr>
      <vt:lpstr>Poster and Banner</vt:lpstr>
      <vt:lpstr>Poster and Banner</vt:lpstr>
      <vt:lpstr>Poster and Banner</vt:lpstr>
      <vt:lpstr>Poster and Banner</vt:lpstr>
      <vt:lpstr>Poster and Banner</vt:lpstr>
      <vt:lpstr>Poster and Banner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LENOVO</cp:lastModifiedBy>
  <cp:revision>352</cp:revision>
  <dcterms:created xsi:type="dcterms:W3CDTF">2015-09-05T11:42:45Z</dcterms:created>
  <dcterms:modified xsi:type="dcterms:W3CDTF">2019-11-05T16:17:09Z</dcterms:modified>
</cp:coreProperties>
</file>